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75" r:id="rId3"/>
    <p:sldId id="284" r:id="rId4"/>
    <p:sldId id="289" r:id="rId5"/>
    <p:sldId id="287" r:id="rId6"/>
    <p:sldId id="285" r:id="rId7"/>
    <p:sldId id="283" r:id="rId8"/>
    <p:sldId id="286" r:id="rId9"/>
    <p:sldId id="257" r:id="rId10"/>
    <p:sldId id="281" r:id="rId11"/>
    <p:sldId id="273" r:id="rId12"/>
    <p:sldId id="277" r:id="rId13"/>
    <p:sldId id="272" r:id="rId14"/>
    <p:sldId id="266" r:id="rId15"/>
    <p:sldId id="267" r:id="rId16"/>
    <p:sldId id="268" r:id="rId17"/>
    <p:sldId id="282" r:id="rId18"/>
    <p:sldId id="269" r:id="rId19"/>
    <p:sldId id="258" r:id="rId20"/>
    <p:sldId id="259" r:id="rId21"/>
    <p:sldId id="260" r:id="rId22"/>
    <p:sldId id="261" r:id="rId23"/>
    <p:sldId id="262" r:id="rId24"/>
    <p:sldId id="274" r:id="rId25"/>
    <p:sldId id="263" r:id="rId26"/>
    <p:sldId id="264" r:id="rId27"/>
    <p:sldId id="270" r:id="rId28"/>
    <p:sldId id="271" r:id="rId29"/>
    <p:sldId id="276" r:id="rId30"/>
    <p:sldId id="279" r:id="rId31"/>
    <p:sldId id="278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ABB5C9-D2FC-4D41-8D47-2FB74FE98D8A}" v="17" dt="2023-03-05T01:13:13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98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Latino</a:t>
            </a:r>
            <a:r>
              <a:rPr lang="en-US" baseline="0"/>
              <a:t> Giving by Gender</a:t>
            </a:r>
            <a:endParaRPr lang="en-US"/>
          </a:p>
        </c:rich>
      </c:tx>
      <c:layout>
        <c:manualLayout>
          <c:xMode val="edge"/>
          <c:yMode val="edge"/>
          <c:x val="0.26075678040244971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9B-4269-9933-BF9FBC2A7A7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9B-4269-9933-BF9FBC2A7A7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9B-4269-9933-BF9FBC2A7A77}"/>
              </c:ext>
            </c:extLst>
          </c:dPt>
          <c:cat>
            <c:strRef>
              <c:f>Sheet1!$A$3:$A$5</c:f>
              <c:strCache>
                <c:ptCount val="3"/>
                <c:pt idx="0">
                  <c:v>Gender</c:v>
                </c:pt>
                <c:pt idx="1">
                  <c:v>Female</c:v>
                </c:pt>
                <c:pt idx="2">
                  <c:v>Male</c:v>
                </c:pt>
              </c:strCache>
            </c:strRef>
          </c:cat>
          <c:val>
            <c:numRef>
              <c:f>Sheet1!$B$3:$B$5</c:f>
              <c:numCache>
                <c:formatCode>0%</c:formatCode>
                <c:ptCount val="3"/>
                <c:pt idx="1">
                  <c:v>0.43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9B-4269-9933-BF9FBC2A7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Latino</a:t>
            </a:r>
            <a:r>
              <a:rPr lang="en-US" baseline="0" dirty="0"/>
              <a:t> Giving by Generations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DA-4267-921E-AB90613DDF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DA-4267-921E-AB90613DDF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DA-4267-921E-AB90613DDF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DA-4267-921E-AB90613DDF5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DA-4267-921E-AB90613DDF58}"/>
              </c:ext>
            </c:extLst>
          </c:dPt>
          <c:cat>
            <c:strRef>
              <c:f>Sheet1!$A$8:$A$12</c:f>
              <c:strCache>
                <c:ptCount val="5"/>
                <c:pt idx="0">
                  <c:v>Generations</c:v>
                </c:pt>
                <c:pt idx="1">
                  <c:v>Matures</c:v>
                </c:pt>
                <c:pt idx="2">
                  <c:v>Boomers</c:v>
                </c:pt>
                <c:pt idx="3">
                  <c:v>Gen X</c:v>
                </c:pt>
                <c:pt idx="4">
                  <c:v>Millenial</c:v>
                </c:pt>
              </c:strCache>
            </c:strRef>
          </c:cat>
          <c:val>
            <c:numRef>
              <c:f>Sheet1!$B$8:$B$12</c:f>
              <c:numCache>
                <c:formatCode>0%</c:formatCode>
                <c:ptCount val="5"/>
                <c:pt idx="1">
                  <c:v>7.0000000000000007E-2</c:v>
                </c:pt>
                <c:pt idx="2">
                  <c:v>0.3</c:v>
                </c:pt>
                <c:pt idx="3">
                  <c:v>0.33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3DA-4267-921E-AB90613DDF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076CCD-D1B3-4A0B-A3E8-C131E1DAB21C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C8EDD5E-BB9A-4B74-8CD0-7DBDEFD529BB}">
      <dgm:prSet/>
      <dgm:spPr/>
      <dgm:t>
        <a:bodyPr/>
        <a:lstStyle/>
        <a:p>
          <a:r>
            <a:rPr lang="en-US"/>
            <a:t>Organizations that provide direct services, especially one’s we are familiar with. </a:t>
          </a:r>
        </a:p>
      </dgm:t>
    </dgm:pt>
    <dgm:pt modelId="{9D74D6D6-8872-4742-802F-E1CC5231889C}" type="parTrans" cxnId="{3509654D-6BCD-4DAE-B493-B87BA1E49127}">
      <dgm:prSet/>
      <dgm:spPr/>
      <dgm:t>
        <a:bodyPr/>
        <a:lstStyle/>
        <a:p>
          <a:endParaRPr lang="en-US"/>
        </a:p>
      </dgm:t>
    </dgm:pt>
    <dgm:pt modelId="{DC54AFB1-F21C-4CE9-B748-72165B67B862}" type="sibTrans" cxnId="{3509654D-6BCD-4DAE-B493-B87BA1E49127}">
      <dgm:prSet/>
      <dgm:spPr/>
      <dgm:t>
        <a:bodyPr/>
        <a:lstStyle/>
        <a:p>
          <a:endParaRPr lang="en-US"/>
        </a:p>
      </dgm:t>
    </dgm:pt>
    <dgm:pt modelId="{06111AB9-A19E-4901-9030-6C3C453FD29A}">
      <dgm:prSet/>
      <dgm:spPr/>
      <dgm:t>
        <a:bodyPr/>
        <a:lstStyle/>
        <a:p>
          <a:r>
            <a:rPr lang="en-US"/>
            <a:t>More likely to give if family/friends tell me about it. </a:t>
          </a:r>
        </a:p>
      </dgm:t>
    </dgm:pt>
    <dgm:pt modelId="{B6294A8A-E863-4989-88AF-B97D31968A54}" type="parTrans" cxnId="{4BBBCD40-45A6-4634-BD62-A502B6F0E5A4}">
      <dgm:prSet/>
      <dgm:spPr/>
      <dgm:t>
        <a:bodyPr/>
        <a:lstStyle/>
        <a:p>
          <a:endParaRPr lang="en-US"/>
        </a:p>
      </dgm:t>
    </dgm:pt>
    <dgm:pt modelId="{4402EF73-1838-4DE1-B536-40862A99164B}" type="sibTrans" cxnId="{4BBBCD40-45A6-4634-BD62-A502B6F0E5A4}">
      <dgm:prSet/>
      <dgm:spPr/>
      <dgm:t>
        <a:bodyPr/>
        <a:lstStyle/>
        <a:p>
          <a:endParaRPr lang="en-US"/>
        </a:p>
      </dgm:t>
    </dgm:pt>
    <dgm:pt modelId="{A8774804-A85F-47BA-AE1B-80425ADC3832}">
      <dgm:prSet/>
      <dgm:spPr/>
      <dgm:t>
        <a:bodyPr/>
        <a:lstStyle/>
        <a:p>
          <a:r>
            <a:rPr lang="en-US"/>
            <a:t>Overhead is a concern.</a:t>
          </a:r>
        </a:p>
      </dgm:t>
    </dgm:pt>
    <dgm:pt modelId="{2D624D33-CDFF-413E-A643-4DF0B80EDF2C}" type="parTrans" cxnId="{E3C915DD-2796-46F1-B643-3E36E43740C6}">
      <dgm:prSet/>
      <dgm:spPr/>
      <dgm:t>
        <a:bodyPr/>
        <a:lstStyle/>
        <a:p>
          <a:endParaRPr lang="en-US"/>
        </a:p>
      </dgm:t>
    </dgm:pt>
    <dgm:pt modelId="{F55887FB-47F0-46C7-BB8D-3245BDA7FBA4}" type="sibTrans" cxnId="{E3C915DD-2796-46F1-B643-3E36E43740C6}">
      <dgm:prSet/>
      <dgm:spPr/>
      <dgm:t>
        <a:bodyPr/>
        <a:lstStyle/>
        <a:p>
          <a:endParaRPr lang="en-US"/>
        </a:p>
      </dgm:t>
    </dgm:pt>
    <dgm:pt modelId="{C9C934C0-CF0E-4E44-A60C-18A1CBEFCF16}">
      <dgm:prSet/>
      <dgm:spPr/>
      <dgm:t>
        <a:bodyPr/>
        <a:lstStyle/>
        <a:p>
          <a:r>
            <a:rPr lang="en-US"/>
            <a:t>It’s my personal responsibility if asked.</a:t>
          </a:r>
        </a:p>
      </dgm:t>
    </dgm:pt>
    <dgm:pt modelId="{F8E06136-9217-4307-BE86-CF6BCC22E2CC}" type="parTrans" cxnId="{E66FD8DA-13D7-4EAA-9B63-B9539234BB82}">
      <dgm:prSet/>
      <dgm:spPr/>
      <dgm:t>
        <a:bodyPr/>
        <a:lstStyle/>
        <a:p>
          <a:endParaRPr lang="en-US"/>
        </a:p>
      </dgm:t>
    </dgm:pt>
    <dgm:pt modelId="{426B8C39-2047-4F8F-AF68-B47059948442}" type="sibTrans" cxnId="{E66FD8DA-13D7-4EAA-9B63-B9539234BB82}">
      <dgm:prSet/>
      <dgm:spPr/>
      <dgm:t>
        <a:bodyPr/>
        <a:lstStyle/>
        <a:p>
          <a:endParaRPr lang="en-US"/>
        </a:p>
      </dgm:t>
    </dgm:pt>
    <dgm:pt modelId="{F806A6D5-92C8-4E4D-9733-F2AB3AFBF8D3}">
      <dgm:prSet/>
      <dgm:spPr/>
      <dgm:t>
        <a:bodyPr/>
        <a:lstStyle/>
        <a:p>
          <a:r>
            <a:rPr lang="en-US"/>
            <a:t>I actively research a charity before giving.</a:t>
          </a:r>
        </a:p>
      </dgm:t>
    </dgm:pt>
    <dgm:pt modelId="{1281D022-3CB0-40D4-94B2-96F3368BA7F0}" type="parTrans" cxnId="{839807E0-49AC-41CC-A43C-D39762B8EAD1}">
      <dgm:prSet/>
      <dgm:spPr/>
      <dgm:t>
        <a:bodyPr/>
        <a:lstStyle/>
        <a:p>
          <a:endParaRPr lang="en-US"/>
        </a:p>
      </dgm:t>
    </dgm:pt>
    <dgm:pt modelId="{06C7907B-18F9-46F0-BD37-F90A069FB2DE}" type="sibTrans" cxnId="{839807E0-49AC-41CC-A43C-D39762B8EAD1}">
      <dgm:prSet/>
      <dgm:spPr/>
      <dgm:t>
        <a:bodyPr/>
        <a:lstStyle/>
        <a:p>
          <a:endParaRPr lang="en-US"/>
        </a:p>
      </dgm:t>
    </dgm:pt>
    <dgm:pt modelId="{91BA06D0-771A-4C9B-88D1-FAA7FA0D8C12}">
      <dgm:prSet/>
      <dgm:spPr/>
      <dgm:t>
        <a:bodyPr/>
        <a:lstStyle/>
        <a:p>
          <a:r>
            <a:rPr lang="en-US"/>
            <a:t>Spontaneity is important </a:t>
          </a:r>
        </a:p>
      </dgm:t>
    </dgm:pt>
    <dgm:pt modelId="{CE0AC2F6-7286-4832-8638-FCB449A501A5}" type="parTrans" cxnId="{5DB1CFFB-EF43-444E-8FC7-46A5AEC50F10}">
      <dgm:prSet/>
      <dgm:spPr/>
      <dgm:t>
        <a:bodyPr/>
        <a:lstStyle/>
        <a:p>
          <a:endParaRPr lang="en-US"/>
        </a:p>
      </dgm:t>
    </dgm:pt>
    <dgm:pt modelId="{2F3F4048-9E38-426E-8B48-8FBBEF1B41E3}" type="sibTrans" cxnId="{5DB1CFFB-EF43-444E-8FC7-46A5AEC50F10}">
      <dgm:prSet/>
      <dgm:spPr/>
      <dgm:t>
        <a:bodyPr/>
        <a:lstStyle/>
        <a:p>
          <a:endParaRPr lang="en-US"/>
        </a:p>
      </dgm:t>
    </dgm:pt>
    <dgm:pt modelId="{3AE13A6E-C85E-4490-A19D-3B66392F16E7}">
      <dgm:prSet/>
      <dgm:spPr/>
      <dgm:t>
        <a:bodyPr/>
        <a:lstStyle/>
        <a:p>
          <a:r>
            <a:rPr lang="en-US"/>
            <a:t>Heartstrings work </a:t>
          </a:r>
        </a:p>
      </dgm:t>
    </dgm:pt>
    <dgm:pt modelId="{2D561F4C-CCD0-4929-9583-5DBCA1FD660A}" type="parTrans" cxnId="{BDE919F9-D5D7-4AB2-870E-A31D72CC3D48}">
      <dgm:prSet/>
      <dgm:spPr/>
      <dgm:t>
        <a:bodyPr/>
        <a:lstStyle/>
        <a:p>
          <a:endParaRPr lang="en-US"/>
        </a:p>
      </dgm:t>
    </dgm:pt>
    <dgm:pt modelId="{E56869C8-FBE4-4899-B814-413EF2EA3B9B}" type="sibTrans" cxnId="{BDE919F9-D5D7-4AB2-870E-A31D72CC3D48}">
      <dgm:prSet/>
      <dgm:spPr/>
      <dgm:t>
        <a:bodyPr/>
        <a:lstStyle/>
        <a:p>
          <a:endParaRPr lang="en-US"/>
        </a:p>
      </dgm:t>
    </dgm:pt>
    <dgm:pt modelId="{05EFC394-D949-4888-BB3B-4D8AE124D34B}" type="pres">
      <dgm:prSet presAssocID="{1E076CCD-D1B3-4A0B-A3E8-C131E1DAB21C}" presName="diagram" presStyleCnt="0">
        <dgm:presLayoutVars>
          <dgm:dir/>
          <dgm:resizeHandles val="exact"/>
        </dgm:presLayoutVars>
      </dgm:prSet>
      <dgm:spPr/>
    </dgm:pt>
    <dgm:pt modelId="{8C3A283F-093C-4406-B17E-DD361342170E}" type="pres">
      <dgm:prSet presAssocID="{7C8EDD5E-BB9A-4B74-8CD0-7DBDEFD529BB}" presName="node" presStyleLbl="node1" presStyleIdx="0" presStyleCnt="7">
        <dgm:presLayoutVars>
          <dgm:bulletEnabled val="1"/>
        </dgm:presLayoutVars>
      </dgm:prSet>
      <dgm:spPr/>
    </dgm:pt>
    <dgm:pt modelId="{5049BA01-D932-4CB0-95B6-890BBD915931}" type="pres">
      <dgm:prSet presAssocID="{DC54AFB1-F21C-4CE9-B748-72165B67B862}" presName="sibTrans" presStyleCnt="0"/>
      <dgm:spPr/>
    </dgm:pt>
    <dgm:pt modelId="{4F80A477-005F-498B-932C-2ED795378289}" type="pres">
      <dgm:prSet presAssocID="{06111AB9-A19E-4901-9030-6C3C453FD29A}" presName="node" presStyleLbl="node1" presStyleIdx="1" presStyleCnt="7">
        <dgm:presLayoutVars>
          <dgm:bulletEnabled val="1"/>
        </dgm:presLayoutVars>
      </dgm:prSet>
      <dgm:spPr/>
    </dgm:pt>
    <dgm:pt modelId="{A487D5DE-1495-4377-A79E-788BEB3C55AF}" type="pres">
      <dgm:prSet presAssocID="{4402EF73-1838-4DE1-B536-40862A99164B}" presName="sibTrans" presStyleCnt="0"/>
      <dgm:spPr/>
    </dgm:pt>
    <dgm:pt modelId="{580DF98E-65BE-478F-9C41-D8599C485D77}" type="pres">
      <dgm:prSet presAssocID="{A8774804-A85F-47BA-AE1B-80425ADC3832}" presName="node" presStyleLbl="node1" presStyleIdx="2" presStyleCnt="7">
        <dgm:presLayoutVars>
          <dgm:bulletEnabled val="1"/>
        </dgm:presLayoutVars>
      </dgm:prSet>
      <dgm:spPr/>
    </dgm:pt>
    <dgm:pt modelId="{69806783-B824-43EC-AFD1-59EF6C1233CC}" type="pres">
      <dgm:prSet presAssocID="{F55887FB-47F0-46C7-BB8D-3245BDA7FBA4}" presName="sibTrans" presStyleCnt="0"/>
      <dgm:spPr/>
    </dgm:pt>
    <dgm:pt modelId="{9993CCAC-1896-4635-B2A3-EFEC9775AF1C}" type="pres">
      <dgm:prSet presAssocID="{C9C934C0-CF0E-4E44-A60C-18A1CBEFCF16}" presName="node" presStyleLbl="node1" presStyleIdx="3" presStyleCnt="7">
        <dgm:presLayoutVars>
          <dgm:bulletEnabled val="1"/>
        </dgm:presLayoutVars>
      </dgm:prSet>
      <dgm:spPr/>
    </dgm:pt>
    <dgm:pt modelId="{05B7193F-4911-435D-96D2-DFDB774EBB4B}" type="pres">
      <dgm:prSet presAssocID="{426B8C39-2047-4F8F-AF68-B47059948442}" presName="sibTrans" presStyleCnt="0"/>
      <dgm:spPr/>
    </dgm:pt>
    <dgm:pt modelId="{8DA18764-FD45-4C80-A79F-BE3BDBB0E4AA}" type="pres">
      <dgm:prSet presAssocID="{F806A6D5-92C8-4E4D-9733-F2AB3AFBF8D3}" presName="node" presStyleLbl="node1" presStyleIdx="4" presStyleCnt="7">
        <dgm:presLayoutVars>
          <dgm:bulletEnabled val="1"/>
        </dgm:presLayoutVars>
      </dgm:prSet>
      <dgm:spPr/>
    </dgm:pt>
    <dgm:pt modelId="{283FA470-A203-491E-B3B9-9A92D86C272C}" type="pres">
      <dgm:prSet presAssocID="{06C7907B-18F9-46F0-BD37-F90A069FB2DE}" presName="sibTrans" presStyleCnt="0"/>
      <dgm:spPr/>
    </dgm:pt>
    <dgm:pt modelId="{BACB1503-4A86-40EC-90FD-FFD082A1126B}" type="pres">
      <dgm:prSet presAssocID="{91BA06D0-771A-4C9B-88D1-FAA7FA0D8C12}" presName="node" presStyleLbl="node1" presStyleIdx="5" presStyleCnt="7">
        <dgm:presLayoutVars>
          <dgm:bulletEnabled val="1"/>
        </dgm:presLayoutVars>
      </dgm:prSet>
      <dgm:spPr/>
    </dgm:pt>
    <dgm:pt modelId="{38421296-200D-4AAD-8B6D-3E14EDCE246F}" type="pres">
      <dgm:prSet presAssocID="{2F3F4048-9E38-426E-8B48-8FBBEF1B41E3}" presName="sibTrans" presStyleCnt="0"/>
      <dgm:spPr/>
    </dgm:pt>
    <dgm:pt modelId="{96E91B28-7EB3-4FCC-A8E4-ACA4121C2192}" type="pres">
      <dgm:prSet presAssocID="{3AE13A6E-C85E-4490-A19D-3B66392F16E7}" presName="node" presStyleLbl="node1" presStyleIdx="6" presStyleCnt="7">
        <dgm:presLayoutVars>
          <dgm:bulletEnabled val="1"/>
        </dgm:presLayoutVars>
      </dgm:prSet>
      <dgm:spPr/>
    </dgm:pt>
  </dgm:ptLst>
  <dgm:cxnLst>
    <dgm:cxn modelId="{4BBBCD40-45A6-4634-BD62-A502B6F0E5A4}" srcId="{1E076CCD-D1B3-4A0B-A3E8-C131E1DAB21C}" destId="{06111AB9-A19E-4901-9030-6C3C453FD29A}" srcOrd="1" destOrd="0" parTransId="{B6294A8A-E863-4989-88AF-B97D31968A54}" sibTransId="{4402EF73-1838-4DE1-B536-40862A99164B}"/>
    <dgm:cxn modelId="{3509654D-6BCD-4DAE-B493-B87BA1E49127}" srcId="{1E076CCD-D1B3-4A0B-A3E8-C131E1DAB21C}" destId="{7C8EDD5E-BB9A-4B74-8CD0-7DBDEFD529BB}" srcOrd="0" destOrd="0" parTransId="{9D74D6D6-8872-4742-802F-E1CC5231889C}" sibTransId="{DC54AFB1-F21C-4CE9-B748-72165B67B862}"/>
    <dgm:cxn modelId="{786D8571-7EE0-4B90-A240-E6665BB0C63E}" type="presOf" srcId="{1E076CCD-D1B3-4A0B-A3E8-C131E1DAB21C}" destId="{05EFC394-D949-4888-BB3B-4D8AE124D34B}" srcOrd="0" destOrd="0" presId="urn:microsoft.com/office/officeart/2005/8/layout/default"/>
    <dgm:cxn modelId="{B1595C7E-8D6E-4EF6-8D25-49902B415BEE}" type="presOf" srcId="{A8774804-A85F-47BA-AE1B-80425ADC3832}" destId="{580DF98E-65BE-478F-9C41-D8599C485D77}" srcOrd="0" destOrd="0" presId="urn:microsoft.com/office/officeart/2005/8/layout/default"/>
    <dgm:cxn modelId="{09D2847F-3A93-45BD-AB3A-E2335DF33266}" type="presOf" srcId="{06111AB9-A19E-4901-9030-6C3C453FD29A}" destId="{4F80A477-005F-498B-932C-2ED795378289}" srcOrd="0" destOrd="0" presId="urn:microsoft.com/office/officeart/2005/8/layout/default"/>
    <dgm:cxn modelId="{AC18C08B-10BF-40E7-A7F0-3183F1B81D3A}" type="presOf" srcId="{F806A6D5-92C8-4E4D-9733-F2AB3AFBF8D3}" destId="{8DA18764-FD45-4C80-A79F-BE3BDBB0E4AA}" srcOrd="0" destOrd="0" presId="urn:microsoft.com/office/officeart/2005/8/layout/default"/>
    <dgm:cxn modelId="{7052C4A4-75B9-4E97-9DB2-1A7491FD774D}" type="presOf" srcId="{3AE13A6E-C85E-4490-A19D-3B66392F16E7}" destId="{96E91B28-7EB3-4FCC-A8E4-ACA4121C2192}" srcOrd="0" destOrd="0" presId="urn:microsoft.com/office/officeart/2005/8/layout/default"/>
    <dgm:cxn modelId="{30BEF6C5-44B5-4730-9A44-53149A456029}" type="presOf" srcId="{7C8EDD5E-BB9A-4B74-8CD0-7DBDEFD529BB}" destId="{8C3A283F-093C-4406-B17E-DD361342170E}" srcOrd="0" destOrd="0" presId="urn:microsoft.com/office/officeart/2005/8/layout/default"/>
    <dgm:cxn modelId="{E66FD8DA-13D7-4EAA-9B63-B9539234BB82}" srcId="{1E076CCD-D1B3-4A0B-A3E8-C131E1DAB21C}" destId="{C9C934C0-CF0E-4E44-A60C-18A1CBEFCF16}" srcOrd="3" destOrd="0" parTransId="{F8E06136-9217-4307-BE86-CF6BCC22E2CC}" sibTransId="{426B8C39-2047-4F8F-AF68-B47059948442}"/>
    <dgm:cxn modelId="{E3C915DD-2796-46F1-B643-3E36E43740C6}" srcId="{1E076CCD-D1B3-4A0B-A3E8-C131E1DAB21C}" destId="{A8774804-A85F-47BA-AE1B-80425ADC3832}" srcOrd="2" destOrd="0" parTransId="{2D624D33-CDFF-413E-A643-4DF0B80EDF2C}" sibTransId="{F55887FB-47F0-46C7-BB8D-3245BDA7FBA4}"/>
    <dgm:cxn modelId="{839807E0-49AC-41CC-A43C-D39762B8EAD1}" srcId="{1E076CCD-D1B3-4A0B-A3E8-C131E1DAB21C}" destId="{F806A6D5-92C8-4E4D-9733-F2AB3AFBF8D3}" srcOrd="4" destOrd="0" parTransId="{1281D022-3CB0-40D4-94B2-96F3368BA7F0}" sibTransId="{06C7907B-18F9-46F0-BD37-F90A069FB2DE}"/>
    <dgm:cxn modelId="{0D8548E5-3AD7-43E3-A97D-7E513BA24980}" type="presOf" srcId="{C9C934C0-CF0E-4E44-A60C-18A1CBEFCF16}" destId="{9993CCAC-1896-4635-B2A3-EFEC9775AF1C}" srcOrd="0" destOrd="0" presId="urn:microsoft.com/office/officeart/2005/8/layout/default"/>
    <dgm:cxn modelId="{F50DCAF3-B65F-4935-9CCC-D9DDAC84B605}" type="presOf" srcId="{91BA06D0-771A-4C9B-88D1-FAA7FA0D8C12}" destId="{BACB1503-4A86-40EC-90FD-FFD082A1126B}" srcOrd="0" destOrd="0" presId="urn:microsoft.com/office/officeart/2005/8/layout/default"/>
    <dgm:cxn modelId="{BDE919F9-D5D7-4AB2-870E-A31D72CC3D48}" srcId="{1E076CCD-D1B3-4A0B-A3E8-C131E1DAB21C}" destId="{3AE13A6E-C85E-4490-A19D-3B66392F16E7}" srcOrd="6" destOrd="0" parTransId="{2D561F4C-CCD0-4929-9583-5DBCA1FD660A}" sibTransId="{E56869C8-FBE4-4899-B814-413EF2EA3B9B}"/>
    <dgm:cxn modelId="{5DB1CFFB-EF43-444E-8FC7-46A5AEC50F10}" srcId="{1E076CCD-D1B3-4A0B-A3E8-C131E1DAB21C}" destId="{91BA06D0-771A-4C9B-88D1-FAA7FA0D8C12}" srcOrd="5" destOrd="0" parTransId="{CE0AC2F6-7286-4832-8638-FCB449A501A5}" sibTransId="{2F3F4048-9E38-426E-8B48-8FBBEF1B41E3}"/>
    <dgm:cxn modelId="{909B4C1E-4DE9-4414-8F7A-1A2D0FD20669}" type="presParOf" srcId="{05EFC394-D949-4888-BB3B-4D8AE124D34B}" destId="{8C3A283F-093C-4406-B17E-DD361342170E}" srcOrd="0" destOrd="0" presId="urn:microsoft.com/office/officeart/2005/8/layout/default"/>
    <dgm:cxn modelId="{F126E47B-9C2A-408E-B40A-59212E5E7EB4}" type="presParOf" srcId="{05EFC394-D949-4888-BB3B-4D8AE124D34B}" destId="{5049BA01-D932-4CB0-95B6-890BBD915931}" srcOrd="1" destOrd="0" presId="urn:microsoft.com/office/officeart/2005/8/layout/default"/>
    <dgm:cxn modelId="{0B05AA2E-6F95-4CE4-898F-3C6F2A7AA1B1}" type="presParOf" srcId="{05EFC394-D949-4888-BB3B-4D8AE124D34B}" destId="{4F80A477-005F-498B-932C-2ED795378289}" srcOrd="2" destOrd="0" presId="urn:microsoft.com/office/officeart/2005/8/layout/default"/>
    <dgm:cxn modelId="{98C13889-3872-4830-A079-DF40D7E21FDE}" type="presParOf" srcId="{05EFC394-D949-4888-BB3B-4D8AE124D34B}" destId="{A487D5DE-1495-4377-A79E-788BEB3C55AF}" srcOrd="3" destOrd="0" presId="urn:microsoft.com/office/officeart/2005/8/layout/default"/>
    <dgm:cxn modelId="{CCC3E0D4-3155-4BC0-BF9E-4E8B7DE7FBC8}" type="presParOf" srcId="{05EFC394-D949-4888-BB3B-4D8AE124D34B}" destId="{580DF98E-65BE-478F-9C41-D8599C485D77}" srcOrd="4" destOrd="0" presId="urn:microsoft.com/office/officeart/2005/8/layout/default"/>
    <dgm:cxn modelId="{88649D81-98FA-4756-823B-757F664EB2EF}" type="presParOf" srcId="{05EFC394-D949-4888-BB3B-4D8AE124D34B}" destId="{69806783-B824-43EC-AFD1-59EF6C1233CC}" srcOrd="5" destOrd="0" presId="urn:microsoft.com/office/officeart/2005/8/layout/default"/>
    <dgm:cxn modelId="{CCBDAEC2-36CB-43DC-AC98-668F03A01B12}" type="presParOf" srcId="{05EFC394-D949-4888-BB3B-4D8AE124D34B}" destId="{9993CCAC-1896-4635-B2A3-EFEC9775AF1C}" srcOrd="6" destOrd="0" presId="urn:microsoft.com/office/officeart/2005/8/layout/default"/>
    <dgm:cxn modelId="{89379462-5980-42DE-BF81-E5782ABAE915}" type="presParOf" srcId="{05EFC394-D949-4888-BB3B-4D8AE124D34B}" destId="{05B7193F-4911-435D-96D2-DFDB774EBB4B}" srcOrd="7" destOrd="0" presId="urn:microsoft.com/office/officeart/2005/8/layout/default"/>
    <dgm:cxn modelId="{28DF6D4A-64FF-4A53-8E5F-12E35B421FF0}" type="presParOf" srcId="{05EFC394-D949-4888-BB3B-4D8AE124D34B}" destId="{8DA18764-FD45-4C80-A79F-BE3BDBB0E4AA}" srcOrd="8" destOrd="0" presId="urn:microsoft.com/office/officeart/2005/8/layout/default"/>
    <dgm:cxn modelId="{3A6FCADE-E111-49E3-A3D4-14B4BC3F10D8}" type="presParOf" srcId="{05EFC394-D949-4888-BB3B-4D8AE124D34B}" destId="{283FA470-A203-491E-B3B9-9A92D86C272C}" srcOrd="9" destOrd="0" presId="urn:microsoft.com/office/officeart/2005/8/layout/default"/>
    <dgm:cxn modelId="{606EB419-ACC9-4042-BE78-96A26FB92FAF}" type="presParOf" srcId="{05EFC394-D949-4888-BB3B-4D8AE124D34B}" destId="{BACB1503-4A86-40EC-90FD-FFD082A1126B}" srcOrd="10" destOrd="0" presId="urn:microsoft.com/office/officeart/2005/8/layout/default"/>
    <dgm:cxn modelId="{AEC47A39-ED4F-403D-8E81-6DDD11D713A7}" type="presParOf" srcId="{05EFC394-D949-4888-BB3B-4D8AE124D34B}" destId="{38421296-200D-4AAD-8B6D-3E14EDCE246F}" srcOrd="11" destOrd="0" presId="urn:microsoft.com/office/officeart/2005/8/layout/default"/>
    <dgm:cxn modelId="{89DA9F79-9109-4C37-BCB4-2234845BAB56}" type="presParOf" srcId="{05EFC394-D949-4888-BB3B-4D8AE124D34B}" destId="{96E91B28-7EB3-4FCC-A8E4-ACA4121C219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2D6F95-85E0-46E6-A093-4BAA566AA6CF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19DF4BE-6314-4D42-AC7C-64957F3FCEDD}">
      <dgm:prSet/>
      <dgm:spPr/>
      <dgm:t>
        <a:bodyPr/>
        <a:lstStyle/>
        <a:p>
          <a:r>
            <a:rPr lang="en-US" dirty="0"/>
            <a:t>Don’t fundraise effectively in the first place</a:t>
          </a:r>
        </a:p>
      </dgm:t>
    </dgm:pt>
    <dgm:pt modelId="{348AFCA9-E51E-46BA-8831-60C64DBC5208}" type="parTrans" cxnId="{6BEF4A40-6493-41D5-9D16-CA15EE82BABA}">
      <dgm:prSet/>
      <dgm:spPr/>
      <dgm:t>
        <a:bodyPr/>
        <a:lstStyle/>
        <a:p>
          <a:endParaRPr lang="en-US"/>
        </a:p>
      </dgm:t>
    </dgm:pt>
    <dgm:pt modelId="{68F2B0CF-EAD9-4F47-8E1B-9E4C8E3B783C}" type="sibTrans" cxnId="{6BEF4A40-6493-41D5-9D16-CA15EE82BABA}">
      <dgm:prSet/>
      <dgm:spPr/>
      <dgm:t>
        <a:bodyPr/>
        <a:lstStyle/>
        <a:p>
          <a:endParaRPr lang="en-US"/>
        </a:p>
      </dgm:t>
    </dgm:pt>
    <dgm:pt modelId="{65FF2A24-9785-4BD0-A880-293501B62E85}">
      <dgm:prSet/>
      <dgm:spPr/>
      <dgm:t>
        <a:bodyPr/>
        <a:lstStyle/>
        <a:p>
          <a:r>
            <a:rPr lang="en-US"/>
            <a:t>90% of nonprofits raise under $10 million</a:t>
          </a:r>
        </a:p>
      </dgm:t>
    </dgm:pt>
    <dgm:pt modelId="{0FEDB387-2C0F-4A18-94AA-26719B3A5957}" type="parTrans" cxnId="{0C44F9E2-660D-46D0-85A5-3812C28C34DE}">
      <dgm:prSet/>
      <dgm:spPr/>
      <dgm:t>
        <a:bodyPr/>
        <a:lstStyle/>
        <a:p>
          <a:endParaRPr lang="en-US"/>
        </a:p>
      </dgm:t>
    </dgm:pt>
    <dgm:pt modelId="{7FA68A7B-DDE4-421F-A5F1-F4C2086D9B9C}" type="sibTrans" cxnId="{0C44F9E2-660D-46D0-85A5-3812C28C34DE}">
      <dgm:prSet/>
      <dgm:spPr/>
      <dgm:t>
        <a:bodyPr/>
        <a:lstStyle/>
        <a:p>
          <a:endParaRPr lang="en-US"/>
        </a:p>
      </dgm:t>
    </dgm:pt>
    <dgm:pt modelId="{746F3EE7-690A-44AB-B4D4-EC8913537B8E}">
      <dgm:prSet/>
      <dgm:spPr/>
      <dgm:t>
        <a:bodyPr/>
        <a:lstStyle/>
        <a:p>
          <a:r>
            <a:rPr lang="en-US" dirty="0"/>
            <a:t>Major Giving is avoided and misunderstood</a:t>
          </a:r>
        </a:p>
      </dgm:t>
    </dgm:pt>
    <dgm:pt modelId="{8C22E277-1AB1-4CFF-8104-B117F9FCC929}" type="parTrans" cxnId="{C82C207F-97E6-41BE-AC45-31FBC4976E26}">
      <dgm:prSet/>
      <dgm:spPr/>
      <dgm:t>
        <a:bodyPr/>
        <a:lstStyle/>
        <a:p>
          <a:endParaRPr lang="en-US"/>
        </a:p>
      </dgm:t>
    </dgm:pt>
    <dgm:pt modelId="{A62BC9DA-0024-4AE8-8C2E-85C5BFD22F75}" type="sibTrans" cxnId="{C82C207F-97E6-41BE-AC45-31FBC4976E26}">
      <dgm:prSet/>
      <dgm:spPr/>
      <dgm:t>
        <a:bodyPr/>
        <a:lstStyle/>
        <a:p>
          <a:endParaRPr lang="en-US"/>
        </a:p>
      </dgm:t>
    </dgm:pt>
    <dgm:pt modelId="{92F48F7C-E566-4EE7-AB3A-9295B52B0EE7}">
      <dgm:prSet/>
      <dgm:spPr/>
      <dgm:t>
        <a:bodyPr/>
        <a:lstStyle/>
        <a:p>
          <a:r>
            <a:rPr lang="en-US"/>
            <a:t>Prospect Research is commonly misused</a:t>
          </a:r>
        </a:p>
      </dgm:t>
    </dgm:pt>
    <dgm:pt modelId="{1F4ABC20-976E-41CA-B0FD-1302E96426A7}" type="parTrans" cxnId="{E19AD907-E925-4DED-9241-601413291CCD}">
      <dgm:prSet/>
      <dgm:spPr/>
      <dgm:t>
        <a:bodyPr/>
        <a:lstStyle/>
        <a:p>
          <a:endParaRPr lang="en-US"/>
        </a:p>
      </dgm:t>
    </dgm:pt>
    <dgm:pt modelId="{AF6BFA62-CDE9-4323-8906-616FCB640000}" type="sibTrans" cxnId="{E19AD907-E925-4DED-9241-601413291CCD}">
      <dgm:prSet/>
      <dgm:spPr/>
      <dgm:t>
        <a:bodyPr/>
        <a:lstStyle/>
        <a:p>
          <a:endParaRPr lang="en-US"/>
        </a:p>
      </dgm:t>
    </dgm:pt>
    <dgm:pt modelId="{B44ABC69-8AEE-4EB5-AC94-7F3470F2EE5E}">
      <dgm:prSet/>
      <dgm:spPr/>
      <dgm:t>
        <a:bodyPr/>
        <a:lstStyle/>
        <a:p>
          <a:r>
            <a:rPr lang="en-US"/>
            <a:t>Latino nonprofits also have no major giving programs</a:t>
          </a:r>
        </a:p>
      </dgm:t>
    </dgm:pt>
    <dgm:pt modelId="{10B43EA2-CF8B-4D96-83E7-3CDD81AB68D1}" type="parTrans" cxnId="{7FBA028F-89DA-4142-B4A4-6B14D0A6C5B5}">
      <dgm:prSet/>
      <dgm:spPr/>
      <dgm:t>
        <a:bodyPr/>
        <a:lstStyle/>
        <a:p>
          <a:endParaRPr lang="en-US"/>
        </a:p>
      </dgm:t>
    </dgm:pt>
    <dgm:pt modelId="{20909716-DD8F-47DB-839C-E9964C8679DF}" type="sibTrans" cxnId="{7FBA028F-89DA-4142-B4A4-6B14D0A6C5B5}">
      <dgm:prSet/>
      <dgm:spPr/>
      <dgm:t>
        <a:bodyPr/>
        <a:lstStyle/>
        <a:p>
          <a:endParaRPr lang="en-US"/>
        </a:p>
      </dgm:t>
    </dgm:pt>
    <dgm:pt modelId="{247DE9E7-D832-432D-BF12-E91858CAA05F}" type="pres">
      <dgm:prSet presAssocID="{552D6F95-85E0-46E6-A093-4BAA566AA6CF}" presName="outerComposite" presStyleCnt="0">
        <dgm:presLayoutVars>
          <dgm:chMax val="5"/>
          <dgm:dir/>
          <dgm:resizeHandles val="exact"/>
        </dgm:presLayoutVars>
      </dgm:prSet>
      <dgm:spPr/>
    </dgm:pt>
    <dgm:pt modelId="{C1A29D00-86A9-4171-8687-273DF583F07C}" type="pres">
      <dgm:prSet presAssocID="{552D6F95-85E0-46E6-A093-4BAA566AA6CF}" presName="dummyMaxCanvas" presStyleCnt="0">
        <dgm:presLayoutVars/>
      </dgm:prSet>
      <dgm:spPr/>
    </dgm:pt>
    <dgm:pt modelId="{4990A41F-3D5E-4E32-8126-954D35CE7EE5}" type="pres">
      <dgm:prSet presAssocID="{552D6F95-85E0-46E6-A093-4BAA566AA6CF}" presName="FiveNodes_1" presStyleLbl="node1" presStyleIdx="0" presStyleCnt="5" custLinFactNeighborY="7574">
        <dgm:presLayoutVars>
          <dgm:bulletEnabled val="1"/>
        </dgm:presLayoutVars>
      </dgm:prSet>
      <dgm:spPr/>
    </dgm:pt>
    <dgm:pt modelId="{D5C19EFC-86FE-4547-B159-8576B780F3F2}" type="pres">
      <dgm:prSet presAssocID="{552D6F95-85E0-46E6-A093-4BAA566AA6CF}" presName="FiveNodes_2" presStyleLbl="node1" presStyleIdx="1" presStyleCnt="5">
        <dgm:presLayoutVars>
          <dgm:bulletEnabled val="1"/>
        </dgm:presLayoutVars>
      </dgm:prSet>
      <dgm:spPr/>
    </dgm:pt>
    <dgm:pt modelId="{119EB457-33F8-455F-A2AB-083130C71854}" type="pres">
      <dgm:prSet presAssocID="{552D6F95-85E0-46E6-A093-4BAA566AA6CF}" presName="FiveNodes_3" presStyleLbl="node1" presStyleIdx="2" presStyleCnt="5">
        <dgm:presLayoutVars>
          <dgm:bulletEnabled val="1"/>
        </dgm:presLayoutVars>
      </dgm:prSet>
      <dgm:spPr/>
    </dgm:pt>
    <dgm:pt modelId="{703B8EBE-2C57-473A-88D9-F3CDB2278185}" type="pres">
      <dgm:prSet presAssocID="{552D6F95-85E0-46E6-A093-4BAA566AA6CF}" presName="FiveNodes_4" presStyleLbl="node1" presStyleIdx="3" presStyleCnt="5">
        <dgm:presLayoutVars>
          <dgm:bulletEnabled val="1"/>
        </dgm:presLayoutVars>
      </dgm:prSet>
      <dgm:spPr/>
    </dgm:pt>
    <dgm:pt modelId="{87F8ED91-6B1D-43A6-9A58-B64445B75373}" type="pres">
      <dgm:prSet presAssocID="{552D6F95-85E0-46E6-A093-4BAA566AA6CF}" presName="FiveNodes_5" presStyleLbl="node1" presStyleIdx="4" presStyleCnt="5">
        <dgm:presLayoutVars>
          <dgm:bulletEnabled val="1"/>
        </dgm:presLayoutVars>
      </dgm:prSet>
      <dgm:spPr/>
    </dgm:pt>
    <dgm:pt modelId="{A14A6514-2B92-4ACA-86F2-6C2D7982973C}" type="pres">
      <dgm:prSet presAssocID="{552D6F95-85E0-46E6-A093-4BAA566AA6CF}" presName="FiveConn_1-2" presStyleLbl="fgAccFollowNode1" presStyleIdx="0" presStyleCnt="4">
        <dgm:presLayoutVars>
          <dgm:bulletEnabled val="1"/>
        </dgm:presLayoutVars>
      </dgm:prSet>
      <dgm:spPr/>
    </dgm:pt>
    <dgm:pt modelId="{6E53BC27-3252-441F-9763-231090797B4C}" type="pres">
      <dgm:prSet presAssocID="{552D6F95-85E0-46E6-A093-4BAA566AA6CF}" presName="FiveConn_2-3" presStyleLbl="fgAccFollowNode1" presStyleIdx="1" presStyleCnt="4">
        <dgm:presLayoutVars>
          <dgm:bulletEnabled val="1"/>
        </dgm:presLayoutVars>
      </dgm:prSet>
      <dgm:spPr/>
    </dgm:pt>
    <dgm:pt modelId="{DF07FCFD-8ADE-4F41-ACC1-83AEC31BF11C}" type="pres">
      <dgm:prSet presAssocID="{552D6F95-85E0-46E6-A093-4BAA566AA6CF}" presName="FiveConn_3-4" presStyleLbl="fgAccFollowNode1" presStyleIdx="2" presStyleCnt="4">
        <dgm:presLayoutVars>
          <dgm:bulletEnabled val="1"/>
        </dgm:presLayoutVars>
      </dgm:prSet>
      <dgm:spPr/>
    </dgm:pt>
    <dgm:pt modelId="{9D8FCB21-2DF4-4A3F-A538-3C423C065BEE}" type="pres">
      <dgm:prSet presAssocID="{552D6F95-85E0-46E6-A093-4BAA566AA6CF}" presName="FiveConn_4-5" presStyleLbl="fgAccFollowNode1" presStyleIdx="3" presStyleCnt="4">
        <dgm:presLayoutVars>
          <dgm:bulletEnabled val="1"/>
        </dgm:presLayoutVars>
      </dgm:prSet>
      <dgm:spPr/>
    </dgm:pt>
    <dgm:pt modelId="{05412DCA-41FB-45C4-9A73-E74836F0948F}" type="pres">
      <dgm:prSet presAssocID="{552D6F95-85E0-46E6-A093-4BAA566AA6CF}" presName="FiveNodes_1_text" presStyleLbl="node1" presStyleIdx="4" presStyleCnt="5">
        <dgm:presLayoutVars>
          <dgm:bulletEnabled val="1"/>
        </dgm:presLayoutVars>
      </dgm:prSet>
      <dgm:spPr/>
    </dgm:pt>
    <dgm:pt modelId="{116BFD1C-951A-4AC7-A807-ADE59F17667A}" type="pres">
      <dgm:prSet presAssocID="{552D6F95-85E0-46E6-A093-4BAA566AA6CF}" presName="FiveNodes_2_text" presStyleLbl="node1" presStyleIdx="4" presStyleCnt="5">
        <dgm:presLayoutVars>
          <dgm:bulletEnabled val="1"/>
        </dgm:presLayoutVars>
      </dgm:prSet>
      <dgm:spPr/>
    </dgm:pt>
    <dgm:pt modelId="{31400F33-C68F-424C-A215-867E04CFA5A5}" type="pres">
      <dgm:prSet presAssocID="{552D6F95-85E0-46E6-A093-4BAA566AA6CF}" presName="FiveNodes_3_text" presStyleLbl="node1" presStyleIdx="4" presStyleCnt="5">
        <dgm:presLayoutVars>
          <dgm:bulletEnabled val="1"/>
        </dgm:presLayoutVars>
      </dgm:prSet>
      <dgm:spPr/>
    </dgm:pt>
    <dgm:pt modelId="{177FE9C8-DA11-4430-BCF6-D529095A4772}" type="pres">
      <dgm:prSet presAssocID="{552D6F95-85E0-46E6-A093-4BAA566AA6CF}" presName="FiveNodes_4_text" presStyleLbl="node1" presStyleIdx="4" presStyleCnt="5">
        <dgm:presLayoutVars>
          <dgm:bulletEnabled val="1"/>
        </dgm:presLayoutVars>
      </dgm:prSet>
      <dgm:spPr/>
    </dgm:pt>
    <dgm:pt modelId="{DE61B7D9-A771-4956-A090-D1D5347B6A8B}" type="pres">
      <dgm:prSet presAssocID="{552D6F95-85E0-46E6-A093-4BAA566AA6C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E19AD907-E925-4DED-9241-601413291CCD}" srcId="{552D6F95-85E0-46E6-A093-4BAA566AA6CF}" destId="{92F48F7C-E566-4EE7-AB3A-9295B52B0EE7}" srcOrd="3" destOrd="0" parTransId="{1F4ABC20-976E-41CA-B0FD-1302E96426A7}" sibTransId="{AF6BFA62-CDE9-4323-8906-616FCB640000}"/>
    <dgm:cxn modelId="{C4DF7819-8950-4112-9CF4-6D1987889317}" type="presOf" srcId="{746F3EE7-690A-44AB-B4D4-EC8913537B8E}" destId="{31400F33-C68F-424C-A215-867E04CFA5A5}" srcOrd="1" destOrd="0" presId="urn:microsoft.com/office/officeart/2005/8/layout/vProcess5"/>
    <dgm:cxn modelId="{53D92720-330D-490D-B680-7C5DB88D324C}" type="presOf" srcId="{519DF4BE-6314-4D42-AC7C-64957F3FCEDD}" destId="{05412DCA-41FB-45C4-9A73-E74836F0948F}" srcOrd="1" destOrd="0" presId="urn:microsoft.com/office/officeart/2005/8/layout/vProcess5"/>
    <dgm:cxn modelId="{6EA55E29-2DFC-464D-9A1B-743CA45F48C5}" type="presOf" srcId="{7FA68A7B-DDE4-421F-A5F1-F4C2086D9B9C}" destId="{6E53BC27-3252-441F-9763-231090797B4C}" srcOrd="0" destOrd="0" presId="urn:microsoft.com/office/officeart/2005/8/layout/vProcess5"/>
    <dgm:cxn modelId="{B5F46029-23CD-427C-B633-7BE76AA56471}" type="presOf" srcId="{92F48F7C-E566-4EE7-AB3A-9295B52B0EE7}" destId="{177FE9C8-DA11-4430-BCF6-D529095A4772}" srcOrd="1" destOrd="0" presId="urn:microsoft.com/office/officeart/2005/8/layout/vProcess5"/>
    <dgm:cxn modelId="{E777D92C-376D-4405-827F-B5C59D6DF08F}" type="presOf" srcId="{519DF4BE-6314-4D42-AC7C-64957F3FCEDD}" destId="{4990A41F-3D5E-4E32-8126-954D35CE7EE5}" srcOrd="0" destOrd="0" presId="urn:microsoft.com/office/officeart/2005/8/layout/vProcess5"/>
    <dgm:cxn modelId="{28C0C63F-96C9-4534-B599-FCA1BDD94AC7}" type="presOf" srcId="{68F2B0CF-EAD9-4F47-8E1B-9E4C8E3B783C}" destId="{A14A6514-2B92-4ACA-86F2-6C2D7982973C}" srcOrd="0" destOrd="0" presId="urn:microsoft.com/office/officeart/2005/8/layout/vProcess5"/>
    <dgm:cxn modelId="{6BEF4A40-6493-41D5-9D16-CA15EE82BABA}" srcId="{552D6F95-85E0-46E6-A093-4BAA566AA6CF}" destId="{519DF4BE-6314-4D42-AC7C-64957F3FCEDD}" srcOrd="0" destOrd="0" parTransId="{348AFCA9-E51E-46BA-8831-60C64DBC5208}" sibTransId="{68F2B0CF-EAD9-4F47-8E1B-9E4C8E3B783C}"/>
    <dgm:cxn modelId="{4BCA2171-2A92-43D7-A467-034FEE7731DE}" type="presOf" srcId="{746F3EE7-690A-44AB-B4D4-EC8913537B8E}" destId="{119EB457-33F8-455F-A2AB-083130C71854}" srcOrd="0" destOrd="0" presId="urn:microsoft.com/office/officeart/2005/8/layout/vProcess5"/>
    <dgm:cxn modelId="{C82C207F-97E6-41BE-AC45-31FBC4976E26}" srcId="{552D6F95-85E0-46E6-A093-4BAA566AA6CF}" destId="{746F3EE7-690A-44AB-B4D4-EC8913537B8E}" srcOrd="2" destOrd="0" parTransId="{8C22E277-1AB1-4CFF-8104-B117F9FCC929}" sibTransId="{A62BC9DA-0024-4AE8-8C2E-85C5BFD22F75}"/>
    <dgm:cxn modelId="{7FBA028F-89DA-4142-B4A4-6B14D0A6C5B5}" srcId="{552D6F95-85E0-46E6-A093-4BAA566AA6CF}" destId="{B44ABC69-8AEE-4EB5-AC94-7F3470F2EE5E}" srcOrd="4" destOrd="0" parTransId="{10B43EA2-CF8B-4D96-83E7-3CDD81AB68D1}" sibTransId="{20909716-DD8F-47DB-839C-E9964C8679DF}"/>
    <dgm:cxn modelId="{C6DF2593-9A1B-48C0-8AE1-C976E38FB4B4}" type="presOf" srcId="{AF6BFA62-CDE9-4323-8906-616FCB640000}" destId="{9D8FCB21-2DF4-4A3F-A538-3C423C065BEE}" srcOrd="0" destOrd="0" presId="urn:microsoft.com/office/officeart/2005/8/layout/vProcess5"/>
    <dgm:cxn modelId="{AC29269B-F11A-4BE4-A0B2-A61311A04301}" type="presOf" srcId="{65FF2A24-9785-4BD0-A880-293501B62E85}" destId="{116BFD1C-951A-4AC7-A807-ADE59F17667A}" srcOrd="1" destOrd="0" presId="urn:microsoft.com/office/officeart/2005/8/layout/vProcess5"/>
    <dgm:cxn modelId="{F6C342BA-1A9C-4E70-ABB7-12A259178DB5}" type="presOf" srcId="{A62BC9DA-0024-4AE8-8C2E-85C5BFD22F75}" destId="{DF07FCFD-8ADE-4F41-ACC1-83AEC31BF11C}" srcOrd="0" destOrd="0" presId="urn:microsoft.com/office/officeart/2005/8/layout/vProcess5"/>
    <dgm:cxn modelId="{66B6A2BA-3539-4C72-8338-30E960235677}" type="presOf" srcId="{552D6F95-85E0-46E6-A093-4BAA566AA6CF}" destId="{247DE9E7-D832-432D-BF12-E91858CAA05F}" srcOrd="0" destOrd="0" presId="urn:microsoft.com/office/officeart/2005/8/layout/vProcess5"/>
    <dgm:cxn modelId="{F15C00BF-BFF0-448F-830D-69CB72B02BB7}" type="presOf" srcId="{B44ABC69-8AEE-4EB5-AC94-7F3470F2EE5E}" destId="{DE61B7D9-A771-4956-A090-D1D5347B6A8B}" srcOrd="1" destOrd="0" presId="urn:microsoft.com/office/officeart/2005/8/layout/vProcess5"/>
    <dgm:cxn modelId="{8E1A98CE-FF3E-46C9-815E-EAD3FFC284D5}" type="presOf" srcId="{65FF2A24-9785-4BD0-A880-293501B62E85}" destId="{D5C19EFC-86FE-4547-B159-8576B780F3F2}" srcOrd="0" destOrd="0" presId="urn:microsoft.com/office/officeart/2005/8/layout/vProcess5"/>
    <dgm:cxn modelId="{00E5BCCE-85DA-4252-95E5-CB739FFC73F3}" type="presOf" srcId="{B44ABC69-8AEE-4EB5-AC94-7F3470F2EE5E}" destId="{87F8ED91-6B1D-43A6-9A58-B64445B75373}" srcOrd="0" destOrd="0" presId="urn:microsoft.com/office/officeart/2005/8/layout/vProcess5"/>
    <dgm:cxn modelId="{E5B28BD2-26B5-40F4-9271-78DA42E64FD5}" type="presOf" srcId="{92F48F7C-E566-4EE7-AB3A-9295B52B0EE7}" destId="{703B8EBE-2C57-473A-88D9-F3CDB2278185}" srcOrd="0" destOrd="0" presId="urn:microsoft.com/office/officeart/2005/8/layout/vProcess5"/>
    <dgm:cxn modelId="{0C44F9E2-660D-46D0-85A5-3812C28C34DE}" srcId="{552D6F95-85E0-46E6-A093-4BAA566AA6CF}" destId="{65FF2A24-9785-4BD0-A880-293501B62E85}" srcOrd="1" destOrd="0" parTransId="{0FEDB387-2C0F-4A18-94AA-26719B3A5957}" sibTransId="{7FA68A7B-DDE4-421F-A5F1-F4C2086D9B9C}"/>
    <dgm:cxn modelId="{85A401E3-BD4A-4A2E-8B1B-C197D27CF22D}" type="presParOf" srcId="{247DE9E7-D832-432D-BF12-E91858CAA05F}" destId="{C1A29D00-86A9-4171-8687-273DF583F07C}" srcOrd="0" destOrd="0" presId="urn:microsoft.com/office/officeart/2005/8/layout/vProcess5"/>
    <dgm:cxn modelId="{D654864F-06F1-4A97-A78D-2AB90AF29483}" type="presParOf" srcId="{247DE9E7-D832-432D-BF12-E91858CAA05F}" destId="{4990A41F-3D5E-4E32-8126-954D35CE7EE5}" srcOrd="1" destOrd="0" presId="urn:microsoft.com/office/officeart/2005/8/layout/vProcess5"/>
    <dgm:cxn modelId="{3809E56A-3D5B-4427-BF43-D24F5C8CFA8E}" type="presParOf" srcId="{247DE9E7-D832-432D-BF12-E91858CAA05F}" destId="{D5C19EFC-86FE-4547-B159-8576B780F3F2}" srcOrd="2" destOrd="0" presId="urn:microsoft.com/office/officeart/2005/8/layout/vProcess5"/>
    <dgm:cxn modelId="{11CEF0D2-50CA-4FCF-993C-8BBA36BF7FDF}" type="presParOf" srcId="{247DE9E7-D832-432D-BF12-E91858CAA05F}" destId="{119EB457-33F8-455F-A2AB-083130C71854}" srcOrd="3" destOrd="0" presId="urn:microsoft.com/office/officeart/2005/8/layout/vProcess5"/>
    <dgm:cxn modelId="{BFB5CF2A-BC61-441F-B53E-7B1DB9D19B03}" type="presParOf" srcId="{247DE9E7-D832-432D-BF12-E91858CAA05F}" destId="{703B8EBE-2C57-473A-88D9-F3CDB2278185}" srcOrd="4" destOrd="0" presId="urn:microsoft.com/office/officeart/2005/8/layout/vProcess5"/>
    <dgm:cxn modelId="{51A74E96-2010-4DCD-AD62-7D4EAD001066}" type="presParOf" srcId="{247DE9E7-D832-432D-BF12-E91858CAA05F}" destId="{87F8ED91-6B1D-43A6-9A58-B64445B75373}" srcOrd="5" destOrd="0" presId="urn:microsoft.com/office/officeart/2005/8/layout/vProcess5"/>
    <dgm:cxn modelId="{6EDCA494-0EA5-479C-A5F1-4E573A8D3248}" type="presParOf" srcId="{247DE9E7-D832-432D-BF12-E91858CAA05F}" destId="{A14A6514-2B92-4ACA-86F2-6C2D7982973C}" srcOrd="6" destOrd="0" presId="urn:microsoft.com/office/officeart/2005/8/layout/vProcess5"/>
    <dgm:cxn modelId="{4340AFC9-8F8B-47A1-AEAB-CBCC99F3AFF4}" type="presParOf" srcId="{247DE9E7-D832-432D-BF12-E91858CAA05F}" destId="{6E53BC27-3252-441F-9763-231090797B4C}" srcOrd="7" destOrd="0" presId="urn:microsoft.com/office/officeart/2005/8/layout/vProcess5"/>
    <dgm:cxn modelId="{3459D00D-244C-47C5-A0AA-515DF5CC52DA}" type="presParOf" srcId="{247DE9E7-D832-432D-BF12-E91858CAA05F}" destId="{DF07FCFD-8ADE-4F41-ACC1-83AEC31BF11C}" srcOrd="8" destOrd="0" presId="urn:microsoft.com/office/officeart/2005/8/layout/vProcess5"/>
    <dgm:cxn modelId="{B9C20F39-083A-4F93-9C81-87E74A181684}" type="presParOf" srcId="{247DE9E7-D832-432D-BF12-E91858CAA05F}" destId="{9D8FCB21-2DF4-4A3F-A538-3C423C065BEE}" srcOrd="9" destOrd="0" presId="urn:microsoft.com/office/officeart/2005/8/layout/vProcess5"/>
    <dgm:cxn modelId="{8025B430-7DD3-43F7-BABB-A79BD0C29CD7}" type="presParOf" srcId="{247DE9E7-D832-432D-BF12-E91858CAA05F}" destId="{05412DCA-41FB-45C4-9A73-E74836F0948F}" srcOrd="10" destOrd="0" presId="urn:microsoft.com/office/officeart/2005/8/layout/vProcess5"/>
    <dgm:cxn modelId="{64D3E9C8-476B-4B7B-B3F5-CCF0AFBDA9BD}" type="presParOf" srcId="{247DE9E7-D832-432D-BF12-E91858CAA05F}" destId="{116BFD1C-951A-4AC7-A807-ADE59F17667A}" srcOrd="11" destOrd="0" presId="urn:microsoft.com/office/officeart/2005/8/layout/vProcess5"/>
    <dgm:cxn modelId="{73125145-47D2-4562-B7DA-54254C691156}" type="presParOf" srcId="{247DE9E7-D832-432D-BF12-E91858CAA05F}" destId="{31400F33-C68F-424C-A215-867E04CFA5A5}" srcOrd="12" destOrd="0" presId="urn:microsoft.com/office/officeart/2005/8/layout/vProcess5"/>
    <dgm:cxn modelId="{741B6C39-6FC0-4F0E-B131-D6D7AFCD5E67}" type="presParOf" srcId="{247DE9E7-D832-432D-BF12-E91858CAA05F}" destId="{177FE9C8-DA11-4430-BCF6-D529095A4772}" srcOrd="13" destOrd="0" presId="urn:microsoft.com/office/officeart/2005/8/layout/vProcess5"/>
    <dgm:cxn modelId="{80AC87C1-71A0-4063-AE48-93C733BA0341}" type="presParOf" srcId="{247DE9E7-D832-432D-BF12-E91858CAA05F}" destId="{DE61B7D9-A771-4956-A090-D1D5347B6A8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417A68-69CE-4F01-A1A9-F4B658B38C04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B35D566-DEF5-4CDE-AEF4-19B94A4A88AF}">
      <dgm:prSet/>
      <dgm:spPr/>
      <dgm:t>
        <a:bodyPr/>
        <a:lstStyle/>
        <a:p>
          <a:r>
            <a:rPr lang="en-US"/>
            <a:t>Depends on the generation</a:t>
          </a:r>
        </a:p>
      </dgm:t>
    </dgm:pt>
    <dgm:pt modelId="{8F03FF0B-45E8-4984-9E69-8C41D3920DFC}" type="parTrans" cxnId="{01E0AD88-67EC-4E95-B5DF-67EE39DFA0C6}">
      <dgm:prSet/>
      <dgm:spPr/>
      <dgm:t>
        <a:bodyPr/>
        <a:lstStyle/>
        <a:p>
          <a:endParaRPr lang="en-US"/>
        </a:p>
      </dgm:t>
    </dgm:pt>
    <dgm:pt modelId="{6EE77DA0-E444-4BCD-A1A8-12CE78A3EF24}" type="sibTrans" cxnId="{01E0AD88-67EC-4E95-B5DF-67EE39DFA0C6}">
      <dgm:prSet/>
      <dgm:spPr/>
      <dgm:t>
        <a:bodyPr/>
        <a:lstStyle/>
        <a:p>
          <a:endParaRPr lang="en-US"/>
        </a:p>
      </dgm:t>
    </dgm:pt>
    <dgm:pt modelId="{9D0C339C-D805-4A4F-BEDC-00D5661F0202}">
      <dgm:prSet/>
      <dgm:spPr/>
      <dgm:t>
        <a:bodyPr/>
        <a:lstStyle/>
        <a:p>
          <a:r>
            <a:rPr lang="en-US"/>
            <a:t>55% percent say they prefer English</a:t>
          </a:r>
        </a:p>
      </dgm:t>
    </dgm:pt>
    <dgm:pt modelId="{08B99D83-EDEB-4B29-8ED6-37215EA0E075}" type="parTrans" cxnId="{09CE7BCD-7C80-4D6D-9DA8-D72A917E7ACC}">
      <dgm:prSet/>
      <dgm:spPr/>
      <dgm:t>
        <a:bodyPr/>
        <a:lstStyle/>
        <a:p>
          <a:endParaRPr lang="en-US"/>
        </a:p>
      </dgm:t>
    </dgm:pt>
    <dgm:pt modelId="{C7F58B14-FBDD-49E4-8CF1-1E79E3D45664}" type="sibTrans" cxnId="{09CE7BCD-7C80-4D6D-9DA8-D72A917E7ACC}">
      <dgm:prSet/>
      <dgm:spPr/>
      <dgm:t>
        <a:bodyPr/>
        <a:lstStyle/>
        <a:p>
          <a:endParaRPr lang="en-US"/>
        </a:p>
      </dgm:t>
    </dgm:pt>
    <dgm:pt modelId="{28F3F047-4C2B-4369-B61A-6678FDFF1765}">
      <dgm:prSet/>
      <dgm:spPr/>
      <dgm:t>
        <a:bodyPr/>
        <a:lstStyle/>
        <a:p>
          <a:r>
            <a:rPr lang="en-US"/>
            <a:t>Cultural connectivity matters and helps</a:t>
          </a:r>
        </a:p>
      </dgm:t>
    </dgm:pt>
    <dgm:pt modelId="{1C13D2BA-9F65-45E4-AD92-73A19C0E739A}" type="parTrans" cxnId="{4351AE21-348A-4ABF-BE15-D8FCEDE03564}">
      <dgm:prSet/>
      <dgm:spPr/>
      <dgm:t>
        <a:bodyPr/>
        <a:lstStyle/>
        <a:p>
          <a:endParaRPr lang="en-US"/>
        </a:p>
      </dgm:t>
    </dgm:pt>
    <dgm:pt modelId="{16216A15-94E0-4A77-96EA-317B015CDE78}" type="sibTrans" cxnId="{4351AE21-348A-4ABF-BE15-D8FCEDE03564}">
      <dgm:prSet/>
      <dgm:spPr/>
      <dgm:t>
        <a:bodyPr/>
        <a:lstStyle/>
        <a:p>
          <a:endParaRPr lang="en-US"/>
        </a:p>
      </dgm:t>
    </dgm:pt>
    <dgm:pt modelId="{8C507FCC-B2B5-4A98-AAA5-6431B45F6040}">
      <dgm:prSet/>
      <dgm:spPr/>
      <dgm:t>
        <a:bodyPr/>
        <a:lstStyle/>
        <a:p>
          <a:r>
            <a:rPr lang="en-US"/>
            <a:t>Plus don’t forget there is many types of spanish</a:t>
          </a:r>
        </a:p>
      </dgm:t>
    </dgm:pt>
    <dgm:pt modelId="{98CEF28F-F9A0-4D8C-8B7A-741CD6F5DC0F}" type="parTrans" cxnId="{8949DC96-D026-4D54-815A-DB9439170BB7}">
      <dgm:prSet/>
      <dgm:spPr/>
      <dgm:t>
        <a:bodyPr/>
        <a:lstStyle/>
        <a:p>
          <a:endParaRPr lang="en-US"/>
        </a:p>
      </dgm:t>
    </dgm:pt>
    <dgm:pt modelId="{EE94144E-00D8-4E50-B529-3B2F91BE7CC8}" type="sibTrans" cxnId="{8949DC96-D026-4D54-815A-DB9439170BB7}">
      <dgm:prSet/>
      <dgm:spPr/>
      <dgm:t>
        <a:bodyPr/>
        <a:lstStyle/>
        <a:p>
          <a:endParaRPr lang="en-US"/>
        </a:p>
      </dgm:t>
    </dgm:pt>
    <dgm:pt modelId="{A4D6B3B2-F2CA-4C2F-95BB-3354A9ABDD72}" type="pres">
      <dgm:prSet presAssocID="{E6417A68-69CE-4F01-A1A9-F4B658B38C04}" presName="matrix" presStyleCnt="0">
        <dgm:presLayoutVars>
          <dgm:chMax val="1"/>
          <dgm:dir/>
          <dgm:resizeHandles val="exact"/>
        </dgm:presLayoutVars>
      </dgm:prSet>
      <dgm:spPr/>
    </dgm:pt>
    <dgm:pt modelId="{0C714C68-750A-447C-97F1-4FAB8FE9A707}" type="pres">
      <dgm:prSet presAssocID="{E6417A68-69CE-4F01-A1A9-F4B658B38C04}" presName="diamond" presStyleLbl="bgShp" presStyleIdx="0" presStyleCnt="1"/>
      <dgm:spPr/>
    </dgm:pt>
    <dgm:pt modelId="{C1CB3FAC-A196-498B-94D8-ECFF7FA9BBDF}" type="pres">
      <dgm:prSet presAssocID="{E6417A68-69CE-4F01-A1A9-F4B658B38C04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F8C17D7-BF75-4192-8078-F28C16333DAD}" type="pres">
      <dgm:prSet presAssocID="{E6417A68-69CE-4F01-A1A9-F4B658B38C04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C172AD5-C5BA-430D-8871-3B99A4CBA0D7}" type="pres">
      <dgm:prSet presAssocID="{E6417A68-69CE-4F01-A1A9-F4B658B38C04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106BFF2-1AB9-4666-82D5-B48EC6137FCB}" type="pres">
      <dgm:prSet presAssocID="{E6417A68-69CE-4F01-A1A9-F4B658B38C04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6498D1F-1BFC-4C5B-A59A-17BE8DB74487}" type="presOf" srcId="{8C507FCC-B2B5-4A98-AAA5-6431B45F6040}" destId="{3106BFF2-1AB9-4666-82D5-B48EC6137FCB}" srcOrd="0" destOrd="0" presId="urn:microsoft.com/office/officeart/2005/8/layout/matrix3"/>
    <dgm:cxn modelId="{4351AE21-348A-4ABF-BE15-D8FCEDE03564}" srcId="{E6417A68-69CE-4F01-A1A9-F4B658B38C04}" destId="{28F3F047-4C2B-4369-B61A-6678FDFF1765}" srcOrd="2" destOrd="0" parTransId="{1C13D2BA-9F65-45E4-AD92-73A19C0E739A}" sibTransId="{16216A15-94E0-4A77-96EA-317B015CDE78}"/>
    <dgm:cxn modelId="{D9B5B57D-F791-4124-A5FE-65BDB471AF9C}" type="presOf" srcId="{9D0C339C-D805-4A4F-BEDC-00D5661F0202}" destId="{DF8C17D7-BF75-4192-8078-F28C16333DAD}" srcOrd="0" destOrd="0" presId="urn:microsoft.com/office/officeart/2005/8/layout/matrix3"/>
    <dgm:cxn modelId="{01E0AD88-67EC-4E95-B5DF-67EE39DFA0C6}" srcId="{E6417A68-69CE-4F01-A1A9-F4B658B38C04}" destId="{BB35D566-DEF5-4CDE-AEF4-19B94A4A88AF}" srcOrd="0" destOrd="0" parTransId="{8F03FF0B-45E8-4984-9E69-8C41D3920DFC}" sibTransId="{6EE77DA0-E444-4BCD-A1A8-12CE78A3EF24}"/>
    <dgm:cxn modelId="{8949DC96-D026-4D54-815A-DB9439170BB7}" srcId="{E6417A68-69CE-4F01-A1A9-F4B658B38C04}" destId="{8C507FCC-B2B5-4A98-AAA5-6431B45F6040}" srcOrd="3" destOrd="0" parTransId="{98CEF28F-F9A0-4D8C-8B7A-741CD6F5DC0F}" sibTransId="{EE94144E-00D8-4E50-B529-3B2F91BE7CC8}"/>
    <dgm:cxn modelId="{09CE7BCD-7C80-4D6D-9DA8-D72A917E7ACC}" srcId="{E6417A68-69CE-4F01-A1A9-F4B658B38C04}" destId="{9D0C339C-D805-4A4F-BEDC-00D5661F0202}" srcOrd="1" destOrd="0" parTransId="{08B99D83-EDEB-4B29-8ED6-37215EA0E075}" sibTransId="{C7F58B14-FBDD-49E4-8CF1-1E79E3D45664}"/>
    <dgm:cxn modelId="{C983F4CD-2188-4180-A31A-E45F8AE878A9}" type="presOf" srcId="{E6417A68-69CE-4F01-A1A9-F4B658B38C04}" destId="{A4D6B3B2-F2CA-4C2F-95BB-3354A9ABDD72}" srcOrd="0" destOrd="0" presId="urn:microsoft.com/office/officeart/2005/8/layout/matrix3"/>
    <dgm:cxn modelId="{A427ACD5-A322-4124-97B4-F44A59A9C4C7}" type="presOf" srcId="{28F3F047-4C2B-4369-B61A-6678FDFF1765}" destId="{0C172AD5-C5BA-430D-8871-3B99A4CBA0D7}" srcOrd="0" destOrd="0" presId="urn:microsoft.com/office/officeart/2005/8/layout/matrix3"/>
    <dgm:cxn modelId="{BF156AFD-8D45-4FDA-96A0-50A86B890838}" type="presOf" srcId="{BB35D566-DEF5-4CDE-AEF4-19B94A4A88AF}" destId="{C1CB3FAC-A196-498B-94D8-ECFF7FA9BBDF}" srcOrd="0" destOrd="0" presId="urn:microsoft.com/office/officeart/2005/8/layout/matrix3"/>
    <dgm:cxn modelId="{E9FC1C33-C347-4C05-94BC-85B87C004CD5}" type="presParOf" srcId="{A4D6B3B2-F2CA-4C2F-95BB-3354A9ABDD72}" destId="{0C714C68-750A-447C-97F1-4FAB8FE9A707}" srcOrd="0" destOrd="0" presId="urn:microsoft.com/office/officeart/2005/8/layout/matrix3"/>
    <dgm:cxn modelId="{AF2B598F-3514-4F35-9495-BC57E62874EC}" type="presParOf" srcId="{A4D6B3B2-F2CA-4C2F-95BB-3354A9ABDD72}" destId="{C1CB3FAC-A196-498B-94D8-ECFF7FA9BBDF}" srcOrd="1" destOrd="0" presId="urn:microsoft.com/office/officeart/2005/8/layout/matrix3"/>
    <dgm:cxn modelId="{406D3212-4B65-412F-8854-B72FB6793203}" type="presParOf" srcId="{A4D6B3B2-F2CA-4C2F-95BB-3354A9ABDD72}" destId="{DF8C17D7-BF75-4192-8078-F28C16333DAD}" srcOrd="2" destOrd="0" presId="urn:microsoft.com/office/officeart/2005/8/layout/matrix3"/>
    <dgm:cxn modelId="{B41951C6-97A8-4EA9-B44E-E341CCCC309B}" type="presParOf" srcId="{A4D6B3B2-F2CA-4C2F-95BB-3354A9ABDD72}" destId="{0C172AD5-C5BA-430D-8871-3B99A4CBA0D7}" srcOrd="3" destOrd="0" presId="urn:microsoft.com/office/officeart/2005/8/layout/matrix3"/>
    <dgm:cxn modelId="{0FE98241-CA58-4E44-94C7-A2A4FF740DD5}" type="presParOf" srcId="{A4D6B3B2-F2CA-4C2F-95BB-3354A9ABDD72}" destId="{3106BFF2-1AB9-4666-82D5-B48EC6137FC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A283F-093C-4406-B17E-DD361342170E}">
      <dsp:nvSpPr>
        <dsp:cNvPr id="0" name=""/>
        <dsp:cNvSpPr/>
      </dsp:nvSpPr>
      <dsp:spPr>
        <a:xfrm>
          <a:off x="3170" y="130347"/>
          <a:ext cx="2514897" cy="15089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Organizations that provide direct services, especially one’s we are familiar with. </a:t>
          </a:r>
        </a:p>
      </dsp:txBody>
      <dsp:txXfrm>
        <a:off x="3170" y="130347"/>
        <a:ext cx="2514897" cy="1508938"/>
      </dsp:txXfrm>
    </dsp:sp>
    <dsp:sp modelId="{4F80A477-005F-498B-932C-2ED795378289}">
      <dsp:nvSpPr>
        <dsp:cNvPr id="0" name=""/>
        <dsp:cNvSpPr/>
      </dsp:nvSpPr>
      <dsp:spPr>
        <a:xfrm>
          <a:off x="2769557" y="130347"/>
          <a:ext cx="2514897" cy="15089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More likely to give if family/friends tell me about it. </a:t>
          </a:r>
        </a:p>
      </dsp:txBody>
      <dsp:txXfrm>
        <a:off x="2769557" y="130347"/>
        <a:ext cx="2514897" cy="1508938"/>
      </dsp:txXfrm>
    </dsp:sp>
    <dsp:sp modelId="{580DF98E-65BE-478F-9C41-D8599C485D77}">
      <dsp:nvSpPr>
        <dsp:cNvPr id="0" name=""/>
        <dsp:cNvSpPr/>
      </dsp:nvSpPr>
      <dsp:spPr>
        <a:xfrm>
          <a:off x="5535944" y="130347"/>
          <a:ext cx="2514897" cy="150893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Overhead is a concern.</a:t>
          </a:r>
        </a:p>
      </dsp:txBody>
      <dsp:txXfrm>
        <a:off x="5535944" y="130347"/>
        <a:ext cx="2514897" cy="1508938"/>
      </dsp:txXfrm>
    </dsp:sp>
    <dsp:sp modelId="{9993CCAC-1896-4635-B2A3-EFEC9775AF1C}">
      <dsp:nvSpPr>
        <dsp:cNvPr id="0" name=""/>
        <dsp:cNvSpPr/>
      </dsp:nvSpPr>
      <dsp:spPr>
        <a:xfrm>
          <a:off x="8302332" y="130347"/>
          <a:ext cx="2514897" cy="150893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It’s my personal responsibility if asked.</a:t>
          </a:r>
        </a:p>
      </dsp:txBody>
      <dsp:txXfrm>
        <a:off x="8302332" y="130347"/>
        <a:ext cx="2514897" cy="1508938"/>
      </dsp:txXfrm>
    </dsp:sp>
    <dsp:sp modelId="{8DA18764-FD45-4C80-A79F-BE3BDBB0E4AA}">
      <dsp:nvSpPr>
        <dsp:cNvPr id="0" name=""/>
        <dsp:cNvSpPr/>
      </dsp:nvSpPr>
      <dsp:spPr>
        <a:xfrm>
          <a:off x="1386363" y="1890775"/>
          <a:ext cx="2514897" cy="150893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 actively research a charity before giving.</a:t>
          </a:r>
        </a:p>
      </dsp:txBody>
      <dsp:txXfrm>
        <a:off x="1386363" y="1890775"/>
        <a:ext cx="2514897" cy="1508938"/>
      </dsp:txXfrm>
    </dsp:sp>
    <dsp:sp modelId="{BACB1503-4A86-40EC-90FD-FFD082A1126B}">
      <dsp:nvSpPr>
        <dsp:cNvPr id="0" name=""/>
        <dsp:cNvSpPr/>
      </dsp:nvSpPr>
      <dsp:spPr>
        <a:xfrm>
          <a:off x="4152751" y="1890775"/>
          <a:ext cx="2514897" cy="150893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Spontaneity is important </a:t>
          </a:r>
        </a:p>
      </dsp:txBody>
      <dsp:txXfrm>
        <a:off x="4152751" y="1890775"/>
        <a:ext cx="2514897" cy="1508938"/>
      </dsp:txXfrm>
    </dsp:sp>
    <dsp:sp modelId="{96E91B28-7EB3-4FCC-A8E4-ACA4121C2192}">
      <dsp:nvSpPr>
        <dsp:cNvPr id="0" name=""/>
        <dsp:cNvSpPr/>
      </dsp:nvSpPr>
      <dsp:spPr>
        <a:xfrm>
          <a:off x="6919138" y="1890775"/>
          <a:ext cx="2514897" cy="15089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Heartstrings work </a:t>
          </a:r>
        </a:p>
      </dsp:txBody>
      <dsp:txXfrm>
        <a:off x="6919138" y="1890775"/>
        <a:ext cx="2514897" cy="1508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0A41F-3D5E-4E32-8126-954D35CE7EE5}">
      <dsp:nvSpPr>
        <dsp:cNvPr id="0" name=""/>
        <dsp:cNvSpPr/>
      </dsp:nvSpPr>
      <dsp:spPr>
        <a:xfrm>
          <a:off x="0" y="38005"/>
          <a:ext cx="7346602" cy="501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Don’t fundraise effectively in the first place</a:t>
          </a:r>
        </a:p>
      </dsp:txBody>
      <dsp:txXfrm>
        <a:off x="14697" y="52702"/>
        <a:ext cx="6746423" cy="472394"/>
      </dsp:txXfrm>
    </dsp:sp>
    <dsp:sp modelId="{D5C19EFC-86FE-4547-B159-8576B780F3F2}">
      <dsp:nvSpPr>
        <dsp:cNvPr id="0" name=""/>
        <dsp:cNvSpPr/>
      </dsp:nvSpPr>
      <dsp:spPr>
        <a:xfrm>
          <a:off x="548609" y="571481"/>
          <a:ext cx="7346602" cy="501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90% of nonprofits raise under $10 million</a:t>
          </a:r>
        </a:p>
      </dsp:txBody>
      <dsp:txXfrm>
        <a:off x="563306" y="586178"/>
        <a:ext cx="6442435" cy="472394"/>
      </dsp:txXfrm>
    </dsp:sp>
    <dsp:sp modelId="{119EB457-33F8-455F-A2AB-083130C71854}">
      <dsp:nvSpPr>
        <dsp:cNvPr id="0" name=""/>
        <dsp:cNvSpPr/>
      </dsp:nvSpPr>
      <dsp:spPr>
        <a:xfrm>
          <a:off x="1097219" y="1142963"/>
          <a:ext cx="7346602" cy="501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Major Giving is avoided and misunderstood</a:t>
          </a:r>
        </a:p>
      </dsp:txBody>
      <dsp:txXfrm>
        <a:off x="1111916" y="1157660"/>
        <a:ext cx="6442435" cy="472394"/>
      </dsp:txXfrm>
    </dsp:sp>
    <dsp:sp modelId="{703B8EBE-2C57-473A-88D9-F3CDB2278185}">
      <dsp:nvSpPr>
        <dsp:cNvPr id="0" name=""/>
        <dsp:cNvSpPr/>
      </dsp:nvSpPr>
      <dsp:spPr>
        <a:xfrm>
          <a:off x="1645829" y="1714444"/>
          <a:ext cx="7346602" cy="501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Prospect Research is commonly misused</a:t>
          </a:r>
        </a:p>
      </dsp:txBody>
      <dsp:txXfrm>
        <a:off x="1660526" y="1729141"/>
        <a:ext cx="6442435" cy="472394"/>
      </dsp:txXfrm>
    </dsp:sp>
    <dsp:sp modelId="{87F8ED91-6B1D-43A6-9A58-B64445B75373}">
      <dsp:nvSpPr>
        <dsp:cNvPr id="0" name=""/>
        <dsp:cNvSpPr/>
      </dsp:nvSpPr>
      <dsp:spPr>
        <a:xfrm>
          <a:off x="2194439" y="2285926"/>
          <a:ext cx="7346602" cy="501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Latino nonprofits also have no major giving programs</a:t>
          </a:r>
        </a:p>
      </dsp:txBody>
      <dsp:txXfrm>
        <a:off x="2209136" y="2300623"/>
        <a:ext cx="6442435" cy="472394"/>
      </dsp:txXfrm>
    </dsp:sp>
    <dsp:sp modelId="{A14A6514-2B92-4ACA-86F2-6C2D7982973C}">
      <dsp:nvSpPr>
        <dsp:cNvPr id="0" name=""/>
        <dsp:cNvSpPr/>
      </dsp:nvSpPr>
      <dsp:spPr>
        <a:xfrm>
          <a:off x="7020439" y="366584"/>
          <a:ext cx="326162" cy="326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093825" y="366584"/>
        <a:ext cx="179390" cy="245437"/>
      </dsp:txXfrm>
    </dsp:sp>
    <dsp:sp modelId="{6E53BC27-3252-441F-9763-231090797B4C}">
      <dsp:nvSpPr>
        <dsp:cNvPr id="0" name=""/>
        <dsp:cNvSpPr/>
      </dsp:nvSpPr>
      <dsp:spPr>
        <a:xfrm>
          <a:off x="7569049" y="938066"/>
          <a:ext cx="326162" cy="326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642435" y="938066"/>
        <a:ext cx="179390" cy="245437"/>
      </dsp:txXfrm>
    </dsp:sp>
    <dsp:sp modelId="{DF07FCFD-8ADE-4F41-ACC1-83AEC31BF11C}">
      <dsp:nvSpPr>
        <dsp:cNvPr id="0" name=""/>
        <dsp:cNvSpPr/>
      </dsp:nvSpPr>
      <dsp:spPr>
        <a:xfrm>
          <a:off x="8117659" y="1501184"/>
          <a:ext cx="326162" cy="326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191045" y="1501184"/>
        <a:ext cx="179390" cy="245437"/>
      </dsp:txXfrm>
    </dsp:sp>
    <dsp:sp modelId="{9D8FCB21-2DF4-4A3F-A538-3C423C065BEE}">
      <dsp:nvSpPr>
        <dsp:cNvPr id="0" name=""/>
        <dsp:cNvSpPr/>
      </dsp:nvSpPr>
      <dsp:spPr>
        <a:xfrm>
          <a:off x="8666269" y="2078241"/>
          <a:ext cx="326162" cy="32616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739655" y="2078241"/>
        <a:ext cx="179390" cy="245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14C68-750A-447C-97F1-4FAB8FE9A707}">
      <dsp:nvSpPr>
        <dsp:cNvPr id="0" name=""/>
        <dsp:cNvSpPr/>
      </dsp:nvSpPr>
      <dsp:spPr>
        <a:xfrm>
          <a:off x="527812" y="0"/>
          <a:ext cx="4372557" cy="437255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1CB3FAC-A196-498B-94D8-ECFF7FA9BBDF}">
      <dsp:nvSpPr>
        <dsp:cNvPr id="0" name=""/>
        <dsp:cNvSpPr/>
      </dsp:nvSpPr>
      <dsp:spPr>
        <a:xfrm>
          <a:off x="943205" y="415392"/>
          <a:ext cx="1705297" cy="170529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Depends on the generation</a:t>
          </a:r>
        </a:p>
      </dsp:txBody>
      <dsp:txXfrm>
        <a:off x="1026451" y="498638"/>
        <a:ext cx="1538805" cy="1538805"/>
      </dsp:txXfrm>
    </dsp:sp>
    <dsp:sp modelId="{DF8C17D7-BF75-4192-8078-F28C16333DAD}">
      <dsp:nvSpPr>
        <dsp:cNvPr id="0" name=""/>
        <dsp:cNvSpPr/>
      </dsp:nvSpPr>
      <dsp:spPr>
        <a:xfrm>
          <a:off x="2779679" y="415392"/>
          <a:ext cx="1705297" cy="170529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55% percent say they prefer English</a:t>
          </a:r>
        </a:p>
      </dsp:txBody>
      <dsp:txXfrm>
        <a:off x="2862925" y="498638"/>
        <a:ext cx="1538805" cy="1538805"/>
      </dsp:txXfrm>
    </dsp:sp>
    <dsp:sp modelId="{0C172AD5-C5BA-430D-8871-3B99A4CBA0D7}">
      <dsp:nvSpPr>
        <dsp:cNvPr id="0" name=""/>
        <dsp:cNvSpPr/>
      </dsp:nvSpPr>
      <dsp:spPr>
        <a:xfrm>
          <a:off x="943205" y="2251866"/>
          <a:ext cx="1705297" cy="170529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Cultural connectivity matters and helps</a:t>
          </a:r>
        </a:p>
      </dsp:txBody>
      <dsp:txXfrm>
        <a:off x="1026451" y="2335112"/>
        <a:ext cx="1538805" cy="1538805"/>
      </dsp:txXfrm>
    </dsp:sp>
    <dsp:sp modelId="{3106BFF2-1AB9-4666-82D5-B48EC6137FCB}">
      <dsp:nvSpPr>
        <dsp:cNvPr id="0" name=""/>
        <dsp:cNvSpPr/>
      </dsp:nvSpPr>
      <dsp:spPr>
        <a:xfrm>
          <a:off x="2779679" y="2251866"/>
          <a:ext cx="1705297" cy="170529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Plus don’t forget there is many types of spanish</a:t>
          </a:r>
        </a:p>
      </dsp:txBody>
      <dsp:txXfrm>
        <a:off x="2862925" y="2335112"/>
        <a:ext cx="1538805" cy="1538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260F0-3B82-42BA-B589-CF135C0EDC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9512" y="1542474"/>
            <a:ext cx="5765797" cy="2493817"/>
          </a:xfrm>
          <a:prstGeom prst="rect">
            <a:avLst/>
          </a:prstGeom>
        </p:spPr>
        <p:txBody>
          <a:bodyPr anchor="b"/>
          <a:lstStyle>
            <a:lvl1pPr algn="l">
              <a:defRPr sz="5867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F0DF4D-9F40-4EAF-BF6B-8B6EE903E7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513" y="4174644"/>
            <a:ext cx="4638960" cy="9059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845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02728-7624-466E-ACED-98E59EEFFC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40873"/>
            <a:ext cx="10515600" cy="7208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B5AA76-7C9A-462D-8CA3-178CA16824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2372785"/>
            <a:ext cx="10515600" cy="32977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765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o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299888B8-FB10-406E-B7E1-7CB8E7F880B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8200" y="1551710"/>
            <a:ext cx="10515600" cy="41188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245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306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961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48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E45F9F-C308-4CCA-8E9C-E7AABC7EA50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4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otham Medium" panose="02000604030000020004" pitchFamily="2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15A98"/>
          </a:solidFill>
          <a:latin typeface="Gotham Light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oselpoder.org/" TargetMode="External"/><Relationship Id="rId2" Type="http://schemas.openxmlformats.org/officeDocument/2006/relationships/hyperlink" Target="http://www.armandozumaya.com/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isabelvaldes.com/" TargetMode="External"/><Relationship Id="rId3" Type="http://schemas.openxmlformats.org/officeDocument/2006/relationships/hyperlink" Target="http://www.philanthropy.org/programs/literature_reviews/latino_lit_review.pdf" TargetMode="External"/><Relationship Id="rId7" Type="http://schemas.openxmlformats.org/officeDocument/2006/relationships/hyperlink" Target="https://issuu.com/guerrerohowe/docs/hip_issuu" TargetMode="External"/><Relationship Id="rId2" Type="http://schemas.openxmlformats.org/officeDocument/2006/relationships/hyperlink" Target="http://www.somoselpoder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hilanthropy.org/publications/online_publications/latino_paper.pdf" TargetMode="External"/><Relationship Id="rId5" Type="http://schemas.openxmlformats.org/officeDocument/2006/relationships/hyperlink" Target="http://www.thenonprofittimes.com/news-articles/marketing-to-hispanics-is-more-than-language/" TargetMode="External"/><Relationship Id="rId4" Type="http://schemas.openxmlformats.org/officeDocument/2006/relationships/hyperlink" Target="http://www.pewhispanic.org/" TargetMode="External"/><Relationship Id="rId9" Type="http://schemas.openxmlformats.org/officeDocument/2006/relationships/hyperlink" Target="http://www.latinodonorcollaborative.org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oselpoder.org/" TargetMode="External"/><Relationship Id="rId2" Type="http://schemas.openxmlformats.org/officeDocument/2006/relationships/hyperlink" Target="http://www.armandozumaya.com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76028" y="965200"/>
            <a:ext cx="6170943" cy="4329641"/>
          </a:xfrm>
        </p:spPr>
        <p:txBody>
          <a:bodyPr anchor="ctr">
            <a:normAutofit/>
          </a:bodyPr>
          <a:lstStyle/>
          <a:p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Awakening</a:t>
            </a:r>
            <a:r>
              <a:rPr lang="en-US" sz="5400" dirty="0"/>
              <a:t> the </a:t>
            </a:r>
            <a:r>
              <a:rPr lang="en-US" sz="5400" dirty="0">
                <a:solidFill>
                  <a:srgbClr val="00B050"/>
                </a:solidFill>
              </a:rPr>
              <a:t>Sleeping Giant </a:t>
            </a:r>
            <a:br>
              <a:rPr lang="en-US" sz="5400" dirty="0"/>
            </a:br>
            <a:r>
              <a:rPr lang="en-US" sz="5400" dirty="0"/>
              <a:t>of 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Latinx</a:t>
            </a:r>
            <a:r>
              <a:rPr lang="en-US" sz="5400" dirty="0"/>
              <a:t> </a:t>
            </a:r>
            <a:r>
              <a:rPr lang="en-US" sz="5400" dirty="0">
                <a:solidFill>
                  <a:srgbClr val="7030A0"/>
                </a:solidFill>
              </a:rPr>
              <a:t>Philanthropy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6670" y="965200"/>
            <a:ext cx="3765891" cy="4329641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rgbClr val="C00000"/>
                </a:solidFill>
              </a:rPr>
              <a:t>April 16</a:t>
            </a:r>
            <a:r>
              <a:rPr lang="en-US" baseline="30000" dirty="0">
                <a:solidFill>
                  <a:srgbClr val="C00000"/>
                </a:solidFill>
              </a:rPr>
              <a:t>th</a:t>
            </a:r>
            <a:r>
              <a:rPr lang="en-US" dirty="0">
                <a:solidFill>
                  <a:srgbClr val="C00000"/>
                </a:solidFill>
              </a:rPr>
              <a:t>, 2023</a:t>
            </a:r>
          </a:p>
          <a:p>
            <a:pPr algn="r"/>
            <a:r>
              <a:rPr lang="en-US" dirty="0">
                <a:solidFill>
                  <a:srgbClr val="C00000"/>
                </a:solidFill>
              </a:rPr>
              <a:t>AFP ICON</a:t>
            </a:r>
          </a:p>
          <a:p>
            <a:pPr algn="r"/>
            <a:r>
              <a:rPr lang="en-US" dirty="0">
                <a:solidFill>
                  <a:srgbClr val="C00000"/>
                </a:solidFill>
              </a:rPr>
              <a:t>New Orleans, Louisiana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Armando Enrique Zumaya</a:t>
            </a:r>
          </a:p>
          <a:p>
            <a:pPr algn="r"/>
            <a:r>
              <a:rPr lang="en-US" dirty="0"/>
              <a:t>Founder</a:t>
            </a:r>
          </a:p>
          <a:p>
            <a:pPr algn="r"/>
            <a:r>
              <a:rPr lang="en-US" dirty="0">
                <a:hlinkClick r:id="rId2"/>
              </a:rPr>
              <a:t>www.armandozumaya.com</a:t>
            </a:r>
            <a:endParaRPr lang="en-US" dirty="0"/>
          </a:p>
          <a:p>
            <a:pPr algn="r"/>
            <a:r>
              <a:rPr lang="en-US" dirty="0">
                <a:hlinkClick r:id="rId3"/>
              </a:rPr>
              <a:t>www.somoselpoder.org</a:t>
            </a:r>
            <a:endParaRPr lang="en-US" dirty="0"/>
          </a:p>
          <a:p>
            <a:pPr algn="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AF7D5-C236-4F97-9718-CEC5F3931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A539A-3F89-472F-AD71-9C754F999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1474" y="2129589"/>
            <a:ext cx="4741779" cy="33114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36 years old, married</a:t>
            </a:r>
          </a:p>
          <a:p>
            <a:r>
              <a:rPr lang="en-US" dirty="0"/>
              <a:t>Tech entrepreneur</a:t>
            </a:r>
          </a:p>
          <a:p>
            <a:r>
              <a:rPr lang="en-US" dirty="0"/>
              <a:t>Major university grad</a:t>
            </a:r>
          </a:p>
          <a:p>
            <a:r>
              <a:rPr lang="en-US" dirty="0"/>
              <a:t>Worked at major tech company</a:t>
            </a:r>
          </a:p>
          <a:p>
            <a:r>
              <a:rPr lang="en-US" dirty="0"/>
              <a:t>Never approached for philanthropy before?!?</a:t>
            </a:r>
          </a:p>
          <a:p>
            <a:r>
              <a:rPr lang="en-US" dirty="0"/>
              <a:t>Shepard and educate</a:t>
            </a:r>
          </a:p>
          <a:p>
            <a:r>
              <a:rPr lang="en-US" dirty="0"/>
              <a:t>$1.1 million dollar gift</a:t>
            </a:r>
          </a:p>
          <a:p>
            <a:r>
              <a:rPr lang="en-US" dirty="0"/>
              <a:t>3 meetings</a:t>
            </a:r>
          </a:p>
        </p:txBody>
      </p:sp>
      <p:pic>
        <p:nvPicPr>
          <p:cNvPr id="5" name="Picture 4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70A3A0F2-E024-BA36-C20A-5074923F64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28" b="17529"/>
          <a:stretch/>
        </p:blipFill>
        <p:spPr>
          <a:xfrm>
            <a:off x="1227222" y="2598623"/>
            <a:ext cx="3116178" cy="23509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04A621-7AAC-3E7D-A00F-1254B70B8989}"/>
              </a:ext>
            </a:extLst>
          </p:cNvPr>
          <p:cNvSpPr txBox="1"/>
          <p:nvPr/>
        </p:nvSpPr>
        <p:spPr>
          <a:xfrm>
            <a:off x="1218198" y="1760257"/>
            <a:ext cx="62504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Arts Example</a:t>
            </a:r>
          </a:p>
        </p:txBody>
      </p:sp>
    </p:spTree>
    <p:extLst>
      <p:ext uri="{BB962C8B-B14F-4D97-AF65-F5344CB8AC3E}">
        <p14:creationId xmlns:p14="http://schemas.microsoft.com/office/powerpoint/2010/main" val="987373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CD2FF1-A5BA-98BC-8131-A01DDB8C8548}"/>
              </a:ext>
            </a:extLst>
          </p:cNvPr>
          <p:cNvSpPr txBox="1"/>
          <p:nvPr/>
        </p:nvSpPr>
        <p:spPr>
          <a:xfrm>
            <a:off x="2120565" y="2046375"/>
            <a:ext cx="946584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Yes, we have higher poverty 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But we also have growing wealth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#1 new business being started by Latinas.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Wealthy Mexicans and other Latinos moving here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Growing throughout key industries in the US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Higher philanthropy than you’d expect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Untapped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640AD-C636-4BC4-097E-2DFE8121DC8D}"/>
              </a:ext>
            </a:extLst>
          </p:cNvPr>
          <p:cNvSpPr txBox="1"/>
          <p:nvPr/>
        </p:nvSpPr>
        <p:spPr>
          <a:xfrm>
            <a:off x="591051" y="1272195"/>
            <a:ext cx="6262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What about Poverty?</a:t>
            </a:r>
            <a:r>
              <a:rPr lang="en-US" sz="32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526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523" y="1744996"/>
            <a:ext cx="4123993" cy="28256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3E8C69-1C6D-DD1E-AF5D-31A51606A0E3}"/>
              </a:ext>
            </a:extLst>
          </p:cNvPr>
          <p:cNvSpPr txBox="1"/>
          <p:nvPr/>
        </p:nvSpPr>
        <p:spPr>
          <a:xfrm>
            <a:off x="773029" y="2016150"/>
            <a:ext cx="62624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Latinos see a direct threat to their families and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Trump won on making hating Mexicans 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Prime time for Latino Major Giving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D8E3C-A6C8-4D58-8EE1-91A04842654D}"/>
              </a:ext>
            </a:extLst>
          </p:cNvPr>
          <p:cNvSpPr txBox="1"/>
          <p:nvPr/>
        </p:nvSpPr>
        <p:spPr>
          <a:xfrm>
            <a:off x="773029" y="1369819"/>
            <a:ext cx="626243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Since 2016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61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460D06D-C1E0-4284-87D9-7675C12CD2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129570"/>
              </p:ext>
            </p:extLst>
          </p:nvPr>
        </p:nvGraphicFramePr>
        <p:xfrm>
          <a:off x="1246236" y="1897828"/>
          <a:ext cx="4712773" cy="3062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951F21B-A4E3-4E83-A30D-F0FC42201F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912493"/>
              </p:ext>
            </p:extLst>
          </p:nvPr>
        </p:nvGraphicFramePr>
        <p:xfrm>
          <a:off x="6232993" y="2080427"/>
          <a:ext cx="4715227" cy="2974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DBEF975-CB48-88F9-9D4A-1EDD9C400DD1}"/>
              </a:ext>
            </a:extLst>
          </p:cNvPr>
          <p:cNvSpPr txBox="1"/>
          <p:nvPr/>
        </p:nvSpPr>
        <p:spPr>
          <a:xfrm>
            <a:off x="471404" y="1335991"/>
            <a:ext cx="62624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Demographics</a:t>
            </a:r>
          </a:p>
        </p:txBody>
      </p:sp>
    </p:spTree>
    <p:extLst>
      <p:ext uri="{BB962C8B-B14F-4D97-AF65-F5344CB8AC3E}">
        <p14:creationId xmlns:p14="http://schemas.microsoft.com/office/powerpoint/2010/main" val="2888099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Latinos Give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B318B2-F8D0-1382-5416-740933B8E562}"/>
              </a:ext>
            </a:extLst>
          </p:cNvPr>
          <p:cNvSpPr txBox="1"/>
          <p:nvPr/>
        </p:nvSpPr>
        <p:spPr>
          <a:xfrm>
            <a:off x="685799" y="2359741"/>
            <a:ext cx="1053966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Latinos are the second highest racial group in giving, surpassing Asians and African Americans. Of donor 73% White, 11%  Latinos, 9% African Americans and 5% Asian American.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Several studies show that race isn’t the number one predictor of major philanthropy. It’s income and being asked.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And there is the Catholic Church</a:t>
            </a:r>
          </a:p>
        </p:txBody>
      </p:sp>
    </p:spTree>
    <p:extLst>
      <p:ext uri="{BB962C8B-B14F-4D97-AF65-F5344CB8AC3E}">
        <p14:creationId xmlns:p14="http://schemas.microsoft.com/office/powerpoint/2010/main" val="3856833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818" y="54509"/>
            <a:ext cx="6739875" cy="462577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 we give 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738" y="820993"/>
            <a:ext cx="7086600" cy="521601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Church/Religion			45%</a:t>
            </a:r>
          </a:p>
          <a:p>
            <a:r>
              <a:rPr lang="en-US" sz="2000" dirty="0"/>
              <a:t>Local social service 			30%</a:t>
            </a:r>
          </a:p>
          <a:p>
            <a:r>
              <a:rPr lang="en-US" sz="2000" dirty="0"/>
              <a:t>Children’s Charities			40%</a:t>
            </a:r>
          </a:p>
          <a:p>
            <a:r>
              <a:rPr lang="en-US" sz="2000" dirty="0"/>
              <a:t>Health Charities			31%</a:t>
            </a:r>
          </a:p>
          <a:p>
            <a:r>
              <a:rPr lang="en-US" sz="2000" dirty="0"/>
              <a:t>Animal Rescue/Shelters			21%</a:t>
            </a:r>
          </a:p>
          <a:p>
            <a:r>
              <a:rPr lang="en-US" sz="2000" dirty="0"/>
              <a:t>Emergency Relief			17%</a:t>
            </a:r>
          </a:p>
          <a:p>
            <a:r>
              <a:rPr lang="en-US" sz="2000" dirty="0"/>
              <a:t>Veterans				20%</a:t>
            </a:r>
          </a:p>
          <a:p>
            <a:r>
              <a:rPr lang="en-US" sz="2000" dirty="0"/>
              <a:t>Formal Education			15%</a:t>
            </a:r>
          </a:p>
          <a:p>
            <a:r>
              <a:rPr lang="en-US" sz="2000" dirty="0"/>
              <a:t>Fire, Police Organizations		12%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9435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040" y="186856"/>
            <a:ext cx="5235928" cy="521601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How do we give?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791" y="1077194"/>
            <a:ext cx="7086600" cy="521601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Added Donation at Check out?		43%</a:t>
            </a:r>
          </a:p>
          <a:p>
            <a:r>
              <a:rPr lang="en-US" sz="2000" dirty="0"/>
              <a:t>Responded to mail			27%</a:t>
            </a:r>
          </a:p>
          <a:p>
            <a:r>
              <a:rPr lang="en-US" sz="2000" dirty="0"/>
              <a:t>Giving online/website			23%</a:t>
            </a:r>
          </a:p>
          <a:p>
            <a:r>
              <a:rPr lang="en-US" sz="2000" dirty="0"/>
              <a:t>Purchase with portion of the proceeds	28%</a:t>
            </a:r>
          </a:p>
          <a:p>
            <a:r>
              <a:rPr lang="en-US" sz="2000" dirty="0"/>
              <a:t>Gave at an event				27%</a:t>
            </a:r>
          </a:p>
          <a:p>
            <a:r>
              <a:rPr lang="en-US" sz="2000" dirty="0"/>
              <a:t>Made a gift door to door/street		22%</a:t>
            </a:r>
          </a:p>
          <a:p>
            <a:r>
              <a:rPr lang="en-US" sz="2000" dirty="0"/>
              <a:t>Gave through 3</a:t>
            </a:r>
            <a:r>
              <a:rPr lang="en-US" sz="2000" baseline="30000" dirty="0"/>
              <a:t>rd</a:t>
            </a:r>
            <a:r>
              <a:rPr lang="en-US" sz="2000" dirty="0"/>
              <a:t> party vendor		23%</a:t>
            </a:r>
          </a:p>
          <a:p>
            <a:r>
              <a:rPr lang="en-US" sz="2000" dirty="0"/>
              <a:t>Gave through monthly , EFT		17%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8193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F2DB8-3FD9-4922-A1DF-0FE5124EB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Example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630AC-C7B4-43E6-A7F0-A08EB9375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80" y="1416937"/>
            <a:ext cx="5816600" cy="4024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Major Law firm partner</a:t>
            </a:r>
          </a:p>
          <a:p>
            <a:r>
              <a:rPr lang="en-US" dirty="0"/>
              <a:t>Politically active and philanthropic at $5,000 level (FEC)</a:t>
            </a:r>
          </a:p>
          <a:p>
            <a:r>
              <a:rPr lang="en-US" dirty="0"/>
              <a:t>Never given to a nonprofit more than $500</a:t>
            </a:r>
          </a:p>
          <a:p>
            <a:r>
              <a:rPr lang="en-US" dirty="0"/>
              <a:t>Making $400k or more</a:t>
            </a:r>
          </a:p>
          <a:p>
            <a:r>
              <a:rPr lang="en-US" dirty="0"/>
              <a:t>Married no kids</a:t>
            </a:r>
          </a:p>
          <a:p>
            <a:r>
              <a:rPr lang="en-US" dirty="0"/>
              <a:t>$75,000 gift</a:t>
            </a:r>
          </a:p>
          <a:p>
            <a:r>
              <a:rPr lang="en-US" dirty="0"/>
              <a:t>2 year pledge, 4 payments</a:t>
            </a:r>
          </a:p>
        </p:txBody>
      </p:sp>
      <p:pic>
        <p:nvPicPr>
          <p:cNvPr id="5" name="Picture 4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4154D03D-E506-8648-175B-0D02D80322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7"/>
          <a:stretch/>
        </p:blipFill>
        <p:spPr>
          <a:xfrm>
            <a:off x="6900779" y="1723536"/>
            <a:ext cx="4521200" cy="34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08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Attitudes about Giving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2D9541-F097-D01D-5D44-FF770EE035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787039"/>
              </p:ext>
            </p:extLst>
          </p:nvPr>
        </p:nvGraphicFramePr>
        <p:xfrm>
          <a:off x="541421" y="1755251"/>
          <a:ext cx="108204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018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194C9D-676B-E111-FA2B-D21F0D0197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392586"/>
              </p:ext>
            </p:extLst>
          </p:nvPr>
        </p:nvGraphicFramePr>
        <p:xfrm>
          <a:off x="2237874" y="2418347"/>
          <a:ext cx="9541042" cy="2787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70373C1-0376-5943-E836-59E09AC82A95}"/>
              </a:ext>
            </a:extLst>
          </p:cNvPr>
          <p:cNvSpPr txBox="1"/>
          <p:nvPr/>
        </p:nvSpPr>
        <p:spPr>
          <a:xfrm>
            <a:off x="773030" y="1467272"/>
            <a:ext cx="6235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Most Nonprofits</a:t>
            </a:r>
          </a:p>
        </p:txBody>
      </p:sp>
    </p:spTree>
    <p:extLst>
      <p:ext uri="{BB962C8B-B14F-4D97-AF65-F5344CB8AC3E}">
        <p14:creationId xmlns:p14="http://schemas.microsoft.com/office/powerpoint/2010/main" val="3705514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821" y="2090705"/>
            <a:ext cx="4184316" cy="29264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Born and raised in East LA</a:t>
            </a:r>
          </a:p>
          <a:p>
            <a:r>
              <a:rPr lang="en-US" dirty="0"/>
              <a:t>Grassroots vs Ivy League</a:t>
            </a:r>
          </a:p>
          <a:p>
            <a:r>
              <a:rPr lang="en-US" dirty="0"/>
              <a:t>36 years in fundraising and still mostly sane</a:t>
            </a:r>
          </a:p>
          <a:p>
            <a:r>
              <a:rPr lang="en-US" dirty="0"/>
              <a:t>Latino and boundary crosser</a:t>
            </a:r>
          </a:p>
          <a:p>
            <a:r>
              <a:rPr lang="en-US" dirty="0"/>
              <a:t>Prospecting Expert</a:t>
            </a:r>
          </a:p>
          <a:p>
            <a:r>
              <a:rPr lang="en-US" dirty="0"/>
              <a:t>Founded the first Latinx fundraising institute in the US-Somos El Poder</a:t>
            </a:r>
          </a:p>
          <a:p>
            <a:r>
              <a:rPr lang="en-US" dirty="0"/>
              <a:t>Master Creole Chef (Not kidding)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text, person, indoor, office&#10;&#10;Description automatically generated">
            <a:extLst>
              <a:ext uri="{FF2B5EF4-FFF2-40B4-BE49-F238E27FC236}">
                <a16:creationId xmlns:a16="http://schemas.microsoft.com/office/drawing/2014/main" id="{5B60D702-6809-24FB-DE38-5E200AE5D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37" r="14038" b="2"/>
          <a:stretch/>
        </p:blipFill>
        <p:spPr>
          <a:xfrm>
            <a:off x="6739193" y="1517933"/>
            <a:ext cx="4521200" cy="34109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27423F-699B-A522-F503-09E5D736E087}"/>
              </a:ext>
            </a:extLst>
          </p:cNvPr>
          <p:cNvSpPr txBox="1"/>
          <p:nvPr/>
        </p:nvSpPr>
        <p:spPr>
          <a:xfrm>
            <a:off x="931607" y="1345298"/>
            <a:ext cx="29357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About Me</a:t>
            </a:r>
          </a:p>
        </p:txBody>
      </p:sp>
    </p:spTree>
    <p:extLst>
      <p:ext uri="{BB962C8B-B14F-4D97-AF65-F5344CB8AC3E}">
        <p14:creationId xmlns:p14="http://schemas.microsoft.com/office/powerpoint/2010/main" val="2694441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34E96-D0FC-1E08-9181-72A134EF792B}"/>
              </a:ext>
            </a:extLst>
          </p:cNvPr>
          <p:cNvSpPr txBox="1"/>
          <p:nvPr/>
        </p:nvSpPr>
        <p:spPr>
          <a:xfrm>
            <a:off x="4042611" y="1905506"/>
            <a:ext cx="644591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There is some progress in engaging Latino donors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Mostly unrecognized as wealth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Unconscious bias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Cultural blind spot, no Latino Major Gifts Officers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555D0D-D202-31A1-D846-D607F268A2D4}"/>
              </a:ext>
            </a:extLst>
          </p:cNvPr>
          <p:cNvSpPr txBox="1"/>
          <p:nvPr/>
        </p:nvSpPr>
        <p:spPr>
          <a:xfrm>
            <a:off x="436144" y="1320731"/>
            <a:ext cx="6262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Universities and Major Institutions</a:t>
            </a:r>
          </a:p>
        </p:txBody>
      </p:sp>
    </p:spTree>
    <p:extLst>
      <p:ext uri="{BB962C8B-B14F-4D97-AF65-F5344CB8AC3E}">
        <p14:creationId xmlns:p14="http://schemas.microsoft.com/office/powerpoint/2010/main" val="4170685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F14915-3969-A691-24F7-C4409EFB246A}"/>
              </a:ext>
            </a:extLst>
          </p:cNvPr>
          <p:cNvSpPr txBox="1"/>
          <p:nvPr/>
        </p:nvSpPr>
        <p:spPr>
          <a:xfrm>
            <a:off x="3982453" y="1540042"/>
            <a:ext cx="7291136" cy="457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Do you have Latinos in your community?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But your staff is mostly white, how do you know there is a problem?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Cultural blinders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Do we have any focus on this population? Program to approach them?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 vast majority of Development Teams don’t even think of Latinos as donors, let alone Major Donors.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5E97D9-745C-108E-53C7-5E85F8161B3A}"/>
              </a:ext>
            </a:extLst>
          </p:cNvPr>
          <p:cNvSpPr txBox="1"/>
          <p:nvPr/>
        </p:nvSpPr>
        <p:spPr>
          <a:xfrm>
            <a:off x="279734" y="1054587"/>
            <a:ext cx="6262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First, we have to see the Problem</a:t>
            </a:r>
          </a:p>
        </p:txBody>
      </p:sp>
    </p:spTree>
    <p:extLst>
      <p:ext uri="{BB962C8B-B14F-4D97-AF65-F5344CB8AC3E}">
        <p14:creationId xmlns:p14="http://schemas.microsoft.com/office/powerpoint/2010/main" val="4237454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157" y="2558294"/>
            <a:ext cx="4768314" cy="2012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951E1D-7206-A71E-DD98-120EF845DF0B}"/>
              </a:ext>
            </a:extLst>
          </p:cNvPr>
          <p:cNvSpPr txBox="1"/>
          <p:nvPr/>
        </p:nvSpPr>
        <p:spPr>
          <a:xfrm>
            <a:off x="821155" y="2213810"/>
            <a:ext cx="611800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 will bet you don’t have any Latino's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If you do I would bet they aren’t major donors?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Nationally only 3.5% of Board’s have Latino Board Members.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Do you research, recruit some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0B9C3D-FEE6-7E4E-C6D3-95760C642CFE}"/>
              </a:ext>
            </a:extLst>
          </p:cNvPr>
          <p:cNvSpPr txBox="1"/>
          <p:nvPr/>
        </p:nvSpPr>
        <p:spPr>
          <a:xfrm>
            <a:off x="255670" y="1276016"/>
            <a:ext cx="6262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What does your Board look like?</a:t>
            </a:r>
          </a:p>
        </p:txBody>
      </p:sp>
    </p:spTree>
    <p:extLst>
      <p:ext uri="{BB962C8B-B14F-4D97-AF65-F5344CB8AC3E}">
        <p14:creationId xmlns:p14="http://schemas.microsoft.com/office/powerpoint/2010/main" val="3812766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8109A-4A13-934F-9AD5-4A7EAC619AA1}"/>
              </a:ext>
            </a:extLst>
          </p:cNvPr>
          <p:cNvSpPr txBox="1"/>
          <p:nvPr/>
        </p:nvSpPr>
        <p:spPr>
          <a:xfrm>
            <a:off x="481265" y="1684421"/>
            <a:ext cx="1162250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Administrative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Development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Major Gifts Staff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Why?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Not a recognized career amongst Latinos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Racism, yeah racism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Sexism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Your Staff should look like the community you want to raise money from.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4CFCEA-0978-CBFB-D85F-39758A6EA5FC}"/>
              </a:ext>
            </a:extLst>
          </p:cNvPr>
          <p:cNvSpPr txBox="1"/>
          <p:nvPr/>
        </p:nvSpPr>
        <p:spPr>
          <a:xfrm>
            <a:off x="481265" y="1223763"/>
            <a:ext cx="63045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What does your staff look like??</a:t>
            </a:r>
          </a:p>
        </p:txBody>
      </p:sp>
    </p:spTree>
    <p:extLst>
      <p:ext uri="{BB962C8B-B14F-4D97-AF65-F5344CB8AC3E}">
        <p14:creationId xmlns:p14="http://schemas.microsoft.com/office/powerpoint/2010/main" val="2738750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138" y="2287997"/>
            <a:ext cx="3738296" cy="21059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9076" y="4581835"/>
            <a:ext cx="459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Billionaire Jorge Perez, $40 million donor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D695F1-37B9-114E-FBE6-5233BE4593A4}"/>
              </a:ext>
            </a:extLst>
          </p:cNvPr>
          <p:cNvSpPr txBox="1"/>
          <p:nvPr/>
        </p:nvSpPr>
        <p:spPr>
          <a:xfrm>
            <a:off x="953502" y="2027290"/>
            <a:ext cx="626243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Top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Overlooked unconsciously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Implicit Bias and Racism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Seen as victims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My million-dollar donor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21B513-69F6-8054-F951-C223081944DA}"/>
              </a:ext>
            </a:extLst>
          </p:cNvPr>
          <p:cNvSpPr txBox="1"/>
          <p:nvPr/>
        </p:nvSpPr>
        <p:spPr>
          <a:xfrm>
            <a:off x="544428" y="1272948"/>
            <a:ext cx="6262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We simply aren’t asked</a:t>
            </a:r>
          </a:p>
        </p:txBody>
      </p:sp>
    </p:spTree>
    <p:extLst>
      <p:ext uri="{BB962C8B-B14F-4D97-AF65-F5344CB8AC3E}">
        <p14:creationId xmlns:p14="http://schemas.microsoft.com/office/powerpoint/2010/main" val="1119506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30" y="1148793"/>
            <a:ext cx="6403994" cy="13366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English or Spanish?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CC08E5-078A-C0B1-19BF-1A1DF0A47D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507590"/>
              </p:ext>
            </p:extLst>
          </p:nvPr>
        </p:nvGraphicFramePr>
        <p:xfrm>
          <a:off x="3114239" y="1336650"/>
          <a:ext cx="5428182" cy="4372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0871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6B69B-EBE2-FA12-DD8E-6551FB91AB7B}"/>
              </a:ext>
            </a:extLst>
          </p:cNvPr>
          <p:cNvSpPr txBox="1"/>
          <p:nvPr/>
        </p:nvSpPr>
        <p:spPr>
          <a:xfrm>
            <a:off x="2929689" y="1569473"/>
            <a:ext cx="901165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Most are Mexican Americans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But don’t forget Puerto Ricans, Dominicans, Cubans, Salvadorans, Chileans and many other areas.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 Guatemalan woman who has been in the country for 5 years and 2</a:t>
            </a:r>
            <a:r>
              <a:rPr lang="en-US" sz="3200" baseline="30000" dirty="0"/>
              <a:t>nd</a:t>
            </a:r>
            <a:r>
              <a:rPr lang="en-US" sz="3200" dirty="0"/>
              <a:t> generation Mexican/ Chicana American woman lawyer in LA have very different lives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2F547-99A3-B683-38D9-E9986C06FECC}"/>
              </a:ext>
            </a:extLst>
          </p:cNvPr>
          <p:cNvSpPr txBox="1"/>
          <p:nvPr/>
        </p:nvSpPr>
        <p:spPr>
          <a:xfrm>
            <a:off x="250659" y="984698"/>
            <a:ext cx="6262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There is no one Latinx</a:t>
            </a:r>
          </a:p>
        </p:txBody>
      </p:sp>
    </p:spTree>
    <p:extLst>
      <p:ext uri="{BB962C8B-B14F-4D97-AF65-F5344CB8AC3E}">
        <p14:creationId xmlns:p14="http://schemas.microsoft.com/office/powerpoint/2010/main" val="101835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006" y="1887968"/>
            <a:ext cx="3586362" cy="2751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937" y="3839182"/>
            <a:ext cx="2847975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304" y="1828672"/>
            <a:ext cx="3505906" cy="1973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2280AA-451D-4541-A032-486D653D36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107" y="3677597"/>
            <a:ext cx="1673830" cy="24322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D7A3E5-0795-F8E5-D429-81A7CD99F3AF}"/>
              </a:ext>
            </a:extLst>
          </p:cNvPr>
          <p:cNvSpPr txBox="1"/>
          <p:nvPr/>
        </p:nvSpPr>
        <p:spPr>
          <a:xfrm>
            <a:off x="750525" y="1907882"/>
            <a:ext cx="626243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Entertainment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Food and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Parking Lots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Trucking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4C018A-DEAD-6E38-556B-FBBC05A1A481}"/>
              </a:ext>
            </a:extLst>
          </p:cNvPr>
          <p:cNvSpPr txBox="1"/>
          <p:nvPr/>
        </p:nvSpPr>
        <p:spPr>
          <a:xfrm>
            <a:off x="425751" y="1225399"/>
            <a:ext cx="6262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We work in a range of Industries</a:t>
            </a:r>
          </a:p>
        </p:txBody>
      </p:sp>
    </p:spTree>
    <p:extLst>
      <p:ext uri="{BB962C8B-B14F-4D97-AF65-F5344CB8AC3E}">
        <p14:creationId xmlns:p14="http://schemas.microsoft.com/office/powerpoint/2010/main" val="1991177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63" y="1416937"/>
            <a:ext cx="5816600" cy="40241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Its simple: DO YOUR RESEARCH !</a:t>
            </a:r>
          </a:p>
          <a:p>
            <a:r>
              <a:rPr lang="en-US" dirty="0"/>
              <a:t>In my last job…..</a:t>
            </a:r>
          </a:p>
          <a:p>
            <a:r>
              <a:rPr lang="en-US" dirty="0"/>
              <a:t>$ 3.2 million in 9 months, one $1.1 million donor</a:t>
            </a:r>
          </a:p>
          <a:p>
            <a:r>
              <a:rPr lang="en-US" dirty="0"/>
              <a:t>Studies families</a:t>
            </a:r>
          </a:p>
          <a:p>
            <a:r>
              <a:rPr lang="en-US" dirty="0"/>
              <a:t>Study transplants</a:t>
            </a:r>
          </a:p>
          <a:p>
            <a:r>
              <a:rPr lang="en-US" dirty="0"/>
              <a:t>Study circles of influence</a:t>
            </a:r>
          </a:p>
          <a:p>
            <a:r>
              <a:rPr lang="en-US" dirty="0"/>
              <a:t>Know the issues your working on, are they relevant to this community?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CF7C46C4-9308-BBA0-4081-79D0806E2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05" y="3041594"/>
            <a:ext cx="4521200" cy="9155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D9C33C-8938-4539-6015-9ED23657D92D}"/>
              </a:ext>
            </a:extLst>
          </p:cNvPr>
          <p:cNvSpPr txBox="1"/>
          <p:nvPr/>
        </p:nvSpPr>
        <p:spPr>
          <a:xfrm>
            <a:off x="344905" y="1416937"/>
            <a:ext cx="62504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Prospect Research</a:t>
            </a:r>
          </a:p>
        </p:txBody>
      </p:sp>
    </p:spTree>
    <p:extLst>
      <p:ext uri="{BB962C8B-B14F-4D97-AF65-F5344CB8AC3E}">
        <p14:creationId xmlns:p14="http://schemas.microsoft.com/office/powerpoint/2010/main" val="1231972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D6801-AA04-1DC1-852F-B8CBE77A943B}"/>
              </a:ext>
            </a:extLst>
          </p:cNvPr>
          <p:cNvSpPr txBox="1"/>
          <p:nvPr/>
        </p:nvSpPr>
        <p:spPr>
          <a:xfrm>
            <a:off x="4045619" y="1605569"/>
            <a:ext cx="626243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Older Latino's are more conservative generally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Build Latina giving circles amongst identified wealth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We are more attracted to celebrity appeals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Lock on issues that affect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Identify leaders in the community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AE4FE-8A7C-3689-2322-D2973D918ACC}"/>
              </a:ext>
            </a:extLst>
          </p:cNvPr>
          <p:cNvSpPr txBox="1"/>
          <p:nvPr/>
        </p:nvSpPr>
        <p:spPr>
          <a:xfrm>
            <a:off x="640681" y="1313181"/>
            <a:ext cx="6262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Culture and Age</a:t>
            </a:r>
          </a:p>
        </p:txBody>
      </p:sp>
    </p:spTree>
    <p:extLst>
      <p:ext uri="{BB962C8B-B14F-4D97-AF65-F5344CB8AC3E}">
        <p14:creationId xmlns:p14="http://schemas.microsoft.com/office/powerpoint/2010/main" val="351876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EACA3C8E-CF75-4726-A682-A55F63F5AF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933" y="2621119"/>
            <a:ext cx="4465779" cy="16157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6B5BAD-93E0-46CD-A5B8-F2E185CC7CC5}"/>
              </a:ext>
            </a:extLst>
          </p:cNvPr>
          <p:cNvSpPr txBox="1"/>
          <p:nvPr/>
        </p:nvSpPr>
        <p:spPr>
          <a:xfrm>
            <a:off x="3217048" y="4668053"/>
            <a:ext cx="5126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www.somoselpoder.org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6BD4675-555F-0C3C-ABA5-166CF5888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165" y="1032000"/>
            <a:ext cx="1583203" cy="4793999"/>
          </a:xfrm>
          <a:prstGeom prst="rect">
            <a:avLst/>
          </a:prstGeom>
        </p:spPr>
      </p:pic>
      <p:pic>
        <p:nvPicPr>
          <p:cNvPr id="8" name="Picture 7" descr="A collage of people&#10;&#10;Description automatically generated with medium confidence">
            <a:extLst>
              <a:ext uri="{FF2B5EF4-FFF2-40B4-BE49-F238E27FC236}">
                <a16:creationId xmlns:a16="http://schemas.microsoft.com/office/drawing/2014/main" id="{DC131F2A-DCD3-8E92-BE9D-EE3B57FC8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791" y="1523462"/>
            <a:ext cx="3811073" cy="3811073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A986A31-FA77-C614-F0B4-8DA0CF48C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343" y="2460740"/>
            <a:ext cx="3382007" cy="127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60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F44FB8-9F54-078C-72A5-CACA11B31418}"/>
              </a:ext>
            </a:extLst>
          </p:cNvPr>
          <p:cNvSpPr txBox="1"/>
          <p:nvPr/>
        </p:nvSpPr>
        <p:spPr>
          <a:xfrm>
            <a:off x="3143249" y="1654257"/>
            <a:ext cx="886426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u="sng" dirty="0"/>
              <a:t>Please check out these great organizations working on these issues, studies and other articles:</a:t>
            </a:r>
            <a:br>
              <a:rPr lang="en-US" dirty="0"/>
            </a:br>
            <a:r>
              <a:rPr lang="en-US" dirty="0"/>
              <a:t>Somos El Poder: </a:t>
            </a:r>
            <a:r>
              <a:rPr lang="en-US" dirty="0">
                <a:hlinkClick r:id="rId2"/>
              </a:rPr>
              <a:t>www.somoselpoder.org</a:t>
            </a:r>
            <a:br>
              <a:rPr lang="en-US" dirty="0"/>
            </a:br>
            <a:r>
              <a:rPr lang="en-US" dirty="0"/>
              <a:t>History of Latino's and Philanthropy </a:t>
            </a:r>
            <a:r>
              <a:rPr lang="en-US" dirty="0">
                <a:hlinkClick r:id="rId3"/>
              </a:rPr>
              <a:t>http://www.philanthropy.org/programs/literature_reviews/latino_lit_review.pdf</a:t>
            </a:r>
            <a:br>
              <a:rPr lang="en-US" dirty="0"/>
            </a:br>
            <a:r>
              <a:rPr lang="en-US" dirty="0"/>
              <a:t>The Pew Center, source of great info: </a:t>
            </a:r>
            <a:r>
              <a:rPr lang="en-US" dirty="0">
                <a:hlinkClick r:id="rId4"/>
              </a:rPr>
              <a:t>http://www.pewhispanic.org/</a:t>
            </a:r>
            <a:br>
              <a:rPr lang="en-US" dirty="0"/>
            </a:br>
            <a:r>
              <a:rPr lang="en-US" dirty="0"/>
              <a:t>Great Article about Marketing: </a:t>
            </a:r>
            <a:r>
              <a:rPr lang="en-US" dirty="0">
                <a:hlinkClick r:id="rId5"/>
              </a:rPr>
              <a:t>http://www.thenonprofittimes.com/news-articles/marketing-to-hispanics-is-more-than-language/</a:t>
            </a:r>
            <a:br>
              <a:rPr lang="en-US" dirty="0"/>
            </a:br>
            <a:r>
              <a:rPr lang="en-US" dirty="0"/>
              <a:t>Chronicle of Philanthropy study: </a:t>
            </a:r>
            <a:r>
              <a:rPr lang="en-US" dirty="0">
                <a:hlinkClick r:id="rId6"/>
              </a:rPr>
              <a:t>www.</a:t>
            </a:r>
            <a:r>
              <a:rPr lang="en-US" b="1" dirty="0">
                <a:hlinkClick r:id="rId6"/>
              </a:rPr>
              <a:t>philanthropy</a:t>
            </a:r>
            <a:r>
              <a:rPr lang="en-US" dirty="0">
                <a:hlinkClick r:id="rId6"/>
              </a:rPr>
              <a:t>.org/publications/online_publications/</a:t>
            </a:r>
            <a:r>
              <a:rPr lang="en-US" b="1" dirty="0">
                <a:hlinkClick r:id="rId6"/>
              </a:rPr>
              <a:t>latino</a:t>
            </a:r>
            <a:r>
              <a:rPr lang="en-US" dirty="0">
                <a:hlinkClick r:id="rId6"/>
              </a:rPr>
              <a:t>_paper.pdf</a:t>
            </a:r>
            <a:br>
              <a:rPr lang="en-US" dirty="0"/>
            </a:br>
            <a:r>
              <a:rPr lang="en-US" dirty="0"/>
              <a:t>Famous Philanthropists: </a:t>
            </a:r>
            <a:r>
              <a:rPr lang="en-US" dirty="0">
                <a:hlinkClick r:id="rId7"/>
              </a:rPr>
              <a:t>https://issuu.com/guerrerohowe/docs/hip_issuu</a:t>
            </a:r>
            <a:br>
              <a:rPr lang="en-US" dirty="0"/>
            </a:br>
            <a:r>
              <a:rPr lang="en-US" dirty="0"/>
              <a:t>Great Marketing Book by Isabel Valdes: </a:t>
            </a:r>
            <a:r>
              <a:rPr lang="en-US" dirty="0">
                <a:hlinkClick r:id="rId8"/>
              </a:rPr>
              <a:t>http://isabelvaldes.com/</a:t>
            </a:r>
            <a:endParaRPr lang="en-US" dirty="0"/>
          </a:p>
          <a:p>
            <a:r>
              <a:rPr lang="en-US" dirty="0"/>
              <a:t>Latino Donor Collaborative </a:t>
            </a:r>
            <a:r>
              <a:rPr lang="en-US" dirty="0">
                <a:hlinkClick r:id="rId9"/>
              </a:rPr>
              <a:t>www.latinodonorcollaborative.org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DCA91B-0FD8-75EC-4759-EE7E6AA2C50F}"/>
              </a:ext>
            </a:extLst>
          </p:cNvPr>
          <p:cNvSpPr txBox="1"/>
          <p:nvPr/>
        </p:nvSpPr>
        <p:spPr>
          <a:xfrm>
            <a:off x="556460" y="1469591"/>
            <a:ext cx="6262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021424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D3023C-B05B-E568-6767-B756C246E132}"/>
              </a:ext>
            </a:extLst>
          </p:cNvPr>
          <p:cNvSpPr txBox="1"/>
          <p:nvPr/>
        </p:nvSpPr>
        <p:spPr>
          <a:xfrm>
            <a:off x="905375" y="2189747"/>
            <a:ext cx="1094572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Recruit Board and Staff that are Latino's, No tokens please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Study Latino wealth and upward mobility in your area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Identify the issues you work on that match our interests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Do your Prospect Research ! ID Leaders.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Get out the door, engage the community, qualify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Look for cultural/age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ASK US 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8E9833-6A03-90CE-38EE-9FD07F84E8F3}"/>
              </a:ext>
            </a:extLst>
          </p:cNvPr>
          <p:cNvSpPr txBox="1"/>
          <p:nvPr/>
        </p:nvSpPr>
        <p:spPr>
          <a:xfrm>
            <a:off x="905375" y="1291026"/>
            <a:ext cx="6262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1678596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5EDA3-BEE6-FF77-A251-79BACF9A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AFD68-03E2-B9A7-E2C4-DAFE98223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4FEDD0-4DB5-7EC4-266C-1D101558A543}"/>
              </a:ext>
            </a:extLst>
          </p:cNvPr>
          <p:cNvSpPr txBox="1"/>
          <p:nvPr/>
        </p:nvSpPr>
        <p:spPr>
          <a:xfrm>
            <a:off x="1179094" y="2791326"/>
            <a:ext cx="8578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Consulting and Training</a:t>
            </a:r>
          </a:p>
          <a:p>
            <a:r>
              <a:rPr lang="en-US">
                <a:hlinkClick r:id="rId2"/>
              </a:rPr>
              <a:t>www.armandozumaya.com</a:t>
            </a:r>
            <a:endParaRPr lang="en-US"/>
          </a:p>
          <a:p>
            <a:endParaRPr lang="en-US"/>
          </a:p>
          <a:p>
            <a:r>
              <a:rPr lang="en-US"/>
              <a:t>For Latinx fundraising professionals and Latinx-serving institutions</a:t>
            </a:r>
          </a:p>
          <a:p>
            <a:r>
              <a:rPr lang="en-US">
                <a:hlinkClick r:id="rId3"/>
              </a:rPr>
              <a:t>www.somoselpoder.org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2DF6AD-7E4F-7BD7-98F1-7B4C6BBD0179}"/>
              </a:ext>
            </a:extLst>
          </p:cNvPr>
          <p:cNvSpPr txBox="1"/>
          <p:nvPr/>
        </p:nvSpPr>
        <p:spPr>
          <a:xfrm>
            <a:off x="1058778" y="1792705"/>
            <a:ext cx="58714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Thanks for Coming!</a:t>
            </a:r>
          </a:p>
        </p:txBody>
      </p:sp>
    </p:spTree>
    <p:extLst>
      <p:ext uri="{BB962C8B-B14F-4D97-AF65-F5344CB8AC3E}">
        <p14:creationId xmlns:p14="http://schemas.microsoft.com/office/powerpoint/2010/main" val="126160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CFB82-B57F-5BF6-82FB-F1031C0A8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AA419-C57C-0C55-04D2-1C0C4A0EE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C4BD2B-B1B9-811A-8987-61BDCEA6BAE9}"/>
              </a:ext>
            </a:extLst>
          </p:cNvPr>
          <p:cNvSpPr txBox="1"/>
          <p:nvPr/>
        </p:nvSpPr>
        <p:spPr>
          <a:xfrm>
            <a:off x="926432" y="2622883"/>
            <a:ext cx="98658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Does your nonprofit serve the Latinx Community?</a:t>
            </a:r>
          </a:p>
        </p:txBody>
      </p:sp>
    </p:spTree>
    <p:extLst>
      <p:ext uri="{BB962C8B-B14F-4D97-AF65-F5344CB8AC3E}">
        <p14:creationId xmlns:p14="http://schemas.microsoft.com/office/powerpoint/2010/main" val="1692950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9EC7-6AEE-DFCE-0769-CE708159D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B06D-4C11-12A2-830F-9D8FAA3E9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0B1D66-5E25-C55F-3E7F-611B12BD9137}"/>
              </a:ext>
            </a:extLst>
          </p:cNvPr>
          <p:cNvSpPr txBox="1"/>
          <p:nvPr/>
        </p:nvSpPr>
        <p:spPr>
          <a:xfrm>
            <a:off x="1275346" y="2093495"/>
            <a:ext cx="780849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C00000"/>
                </a:solidFill>
              </a:rPr>
              <a:t>Ignored</a:t>
            </a:r>
            <a:r>
              <a:rPr lang="en-US" sz="3200" dirty="0"/>
              <a:t> – Even in discussions of racism, bias and DEI.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Foundations give (pre pandemic) less that 1.8% of giving to Latinx focused nonprofits.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Less than 3% of Board Members are Latinx of nonprofits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Less than 7% of Foundation Staff are Latinx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CD0669-3879-433C-7F7F-0702605D062F}"/>
              </a:ext>
            </a:extLst>
          </p:cNvPr>
          <p:cNvSpPr txBox="1"/>
          <p:nvPr/>
        </p:nvSpPr>
        <p:spPr>
          <a:xfrm>
            <a:off x="1275346" y="1225075"/>
            <a:ext cx="6262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Latinx in the Nonprofit World</a:t>
            </a:r>
          </a:p>
        </p:txBody>
      </p:sp>
    </p:spTree>
    <p:extLst>
      <p:ext uri="{BB962C8B-B14F-4D97-AF65-F5344CB8AC3E}">
        <p14:creationId xmlns:p14="http://schemas.microsoft.com/office/powerpoint/2010/main" val="1054209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63291-240F-40B1-9B9F-802C21FA3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8CD12-708F-4A91-99F0-1C045DDD2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BCD17E-2960-6024-8168-4CEA911BA942}"/>
              </a:ext>
            </a:extLst>
          </p:cNvPr>
          <p:cNvSpPr txBox="1"/>
          <p:nvPr/>
        </p:nvSpPr>
        <p:spPr>
          <a:xfrm>
            <a:off x="3056020" y="1732548"/>
            <a:ext cx="843513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Current giving focused on Catholic Church, remittances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 have an annual giving potential of </a:t>
            </a:r>
            <a:r>
              <a:rPr lang="en-US" sz="3200" dirty="0">
                <a:solidFill>
                  <a:srgbClr val="FF0000"/>
                </a:solidFill>
              </a:rPr>
              <a:t>$24.7 billion </a:t>
            </a:r>
            <a:r>
              <a:rPr lang="en-US" sz="3200" dirty="0"/>
              <a:t>annually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 are 20% of the population- 62 million people. Right Now.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Projected by 2035 to be </a:t>
            </a:r>
            <a:r>
              <a:rPr lang="en-US" sz="3200" dirty="0">
                <a:solidFill>
                  <a:srgbClr val="C00000"/>
                </a:solidFill>
              </a:rPr>
              <a:t>30%</a:t>
            </a:r>
            <a:r>
              <a:rPr lang="en-US" sz="3200" dirty="0"/>
              <a:t> of the population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In Wisconsin, 80% of the farm labor is Latino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4F5DD-8D49-5563-2536-2BE37B7EF8AB}"/>
              </a:ext>
            </a:extLst>
          </p:cNvPr>
          <p:cNvSpPr txBox="1"/>
          <p:nvPr/>
        </p:nvSpPr>
        <p:spPr>
          <a:xfrm>
            <a:off x="700840" y="1147773"/>
            <a:ext cx="6262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The Sleeping Giant</a:t>
            </a:r>
          </a:p>
        </p:txBody>
      </p:sp>
    </p:spTree>
    <p:extLst>
      <p:ext uri="{BB962C8B-B14F-4D97-AF65-F5344CB8AC3E}">
        <p14:creationId xmlns:p14="http://schemas.microsoft.com/office/powerpoint/2010/main" val="4189873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DE4C054-B9E4-4D1D-8336-AB9508E15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28" y="1054768"/>
            <a:ext cx="5968497" cy="16002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Things You won’t hear on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Fox News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2CC4803-BDB0-BA13-79AE-F2EEC8C97B7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651ADF-B6C0-42A8-9FC5-99AE44F48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981" y="2931695"/>
            <a:ext cx="6873240" cy="309448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are either victims or gaming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Latinx Drive the US Economy, they aren’t’ a burden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make jobs , not take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have tremendous financial power</a:t>
            </a:r>
          </a:p>
        </p:txBody>
      </p:sp>
      <p:pic>
        <p:nvPicPr>
          <p:cNvPr id="9" name="Picture 8" descr="Timeline&#10;&#10;Description automatically generated">
            <a:extLst>
              <a:ext uri="{FF2B5EF4-FFF2-40B4-BE49-F238E27FC236}">
                <a16:creationId xmlns:a16="http://schemas.microsoft.com/office/drawing/2014/main" id="{2F073DB1-2C6C-FFE6-D88C-DD59C5967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221" y="0"/>
            <a:ext cx="5154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E0A232-89FC-6A6A-151E-732865804934}"/>
              </a:ext>
            </a:extLst>
          </p:cNvPr>
          <p:cNvSpPr txBox="1"/>
          <p:nvPr/>
        </p:nvSpPr>
        <p:spPr>
          <a:xfrm>
            <a:off x="1448656" y="1921267"/>
            <a:ext cx="53078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Promesa</a:t>
            </a:r>
            <a:r>
              <a:rPr lang="en-US" dirty="0"/>
              <a:t> y Esperanza since 1997 - $150 million </a:t>
            </a:r>
          </a:p>
          <a:p>
            <a:r>
              <a:rPr lang="en-US" dirty="0"/>
              <a:t>In Store Campaigns</a:t>
            </a:r>
          </a:p>
          <a:p>
            <a:r>
              <a:rPr lang="en-US" dirty="0"/>
              <a:t>Telethons</a:t>
            </a:r>
          </a:p>
          <a:p>
            <a:r>
              <a:rPr lang="en-US" dirty="0"/>
              <a:t>Mailings</a:t>
            </a:r>
          </a:p>
          <a:p>
            <a:r>
              <a:rPr lang="en-US" dirty="0"/>
              <a:t>Univision $3.8-$5.2 million a year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E3493-E1C3-49E0-AD30-E502BA999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53" y="1182781"/>
            <a:ext cx="8610600" cy="1293028"/>
          </a:xfrm>
        </p:spPr>
        <p:txBody>
          <a:bodyPr/>
          <a:lstStyle/>
          <a:p>
            <a:r>
              <a:rPr lang="en-US" dirty="0"/>
              <a:t>“But they are not philanthropic”</a:t>
            </a:r>
          </a:p>
        </p:txBody>
      </p:sp>
      <p:pic>
        <p:nvPicPr>
          <p:cNvPr id="5" name="Content Placeholder 4" descr="A picture containing sky, outdoor, traveling&#10;&#10;Description automatically generated">
            <a:extLst>
              <a:ext uri="{FF2B5EF4-FFF2-40B4-BE49-F238E27FC236}">
                <a16:creationId xmlns:a16="http://schemas.microsoft.com/office/drawing/2014/main" id="{33481E11-D3AE-481F-9900-0521C5B83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53" y="1867280"/>
            <a:ext cx="6438900" cy="4024313"/>
          </a:xfrm>
        </p:spPr>
      </p:pic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81CAC562-D526-48CA-BD0A-D180BA1AF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294" y="3853936"/>
            <a:ext cx="4520318" cy="2531378"/>
          </a:xfrm>
          <a:prstGeom prst="rect">
            <a:avLst/>
          </a:prstGeom>
        </p:spPr>
      </p:pic>
      <p:pic>
        <p:nvPicPr>
          <p:cNvPr id="11" name="Picture 10" descr="A person and a child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B0277950-0CB7-444E-B45B-264767A8F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420" y="639762"/>
            <a:ext cx="6438900" cy="3621881"/>
          </a:xfrm>
          <a:prstGeom prst="rect">
            <a:avLst/>
          </a:prstGeom>
        </p:spPr>
      </p:pic>
      <p:pic>
        <p:nvPicPr>
          <p:cNvPr id="15" name="Picture 14" descr="A person and a child&#10;&#10;Description automatically generated with low confidence">
            <a:extLst>
              <a:ext uri="{FF2B5EF4-FFF2-40B4-BE49-F238E27FC236}">
                <a16:creationId xmlns:a16="http://schemas.microsoft.com/office/drawing/2014/main" id="{46CC2E6B-74F9-4817-924C-77152A5592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66" y="203962"/>
            <a:ext cx="4808454" cy="3434610"/>
          </a:xfrm>
          <a:prstGeom prst="rect">
            <a:avLst/>
          </a:prstGeom>
        </p:spPr>
      </p:pic>
      <p:pic>
        <p:nvPicPr>
          <p:cNvPr id="13" name="Picture 12" descr="A picture containing person, shirt&#10;&#10;Description automatically generated">
            <a:extLst>
              <a:ext uri="{FF2B5EF4-FFF2-40B4-BE49-F238E27FC236}">
                <a16:creationId xmlns:a16="http://schemas.microsoft.com/office/drawing/2014/main" id="{5ABB924F-E92E-4154-BBAF-2C5411BEAE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9070" y="2502802"/>
            <a:ext cx="4657449" cy="400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6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B85726-BB88-B60C-4AAE-3D87F8C86663}"/>
              </a:ext>
            </a:extLst>
          </p:cNvPr>
          <p:cNvSpPr txBox="1"/>
          <p:nvPr/>
        </p:nvSpPr>
        <p:spPr>
          <a:xfrm>
            <a:off x="3429000" y="1769649"/>
            <a:ext cx="859054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Demographics and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Why Aren’t Latino’s Giving More?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Where are the Latino development leaders?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Caring about the problem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Generations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we give 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What motivates 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A30BA-0C9B-D64C-9345-7EA6D504FEDD}"/>
              </a:ext>
            </a:extLst>
          </p:cNvPr>
          <p:cNvSpPr txBox="1"/>
          <p:nvPr/>
        </p:nvSpPr>
        <p:spPr>
          <a:xfrm>
            <a:off x="905376" y="1256533"/>
            <a:ext cx="62624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19230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PICON2023-Template-Jan2023  -  Read-Only" id="{71057602-357C-427D-B236-976A94E02BDE}" vid="{700F57DB-343F-4DDF-99EC-E8ECFF44D5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AFPICON2023-Template-Jan2023</Template>
  <TotalTime>862</TotalTime>
  <Words>1384</Words>
  <Application>Microsoft Office PowerPoint</Application>
  <PresentationFormat>Widescreen</PresentationFormat>
  <Paragraphs>199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Gotham Light</vt:lpstr>
      <vt:lpstr>Gotham Medium</vt:lpstr>
      <vt:lpstr>Office Theme</vt:lpstr>
      <vt:lpstr>Awakening the Sleeping Giant  of Latinx Philanthropy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Things You won’t hear on  Fox News</vt:lpstr>
      <vt:lpstr>“But they are not philanthropic”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Latinos Give</vt:lpstr>
      <vt:lpstr>What do we give to?</vt:lpstr>
      <vt:lpstr>How do we give?</vt:lpstr>
      <vt:lpstr>Example 2</vt:lpstr>
      <vt:lpstr>Attitudes about Giving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English or Spanish?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Latino Major Giving :the New Frontier in our communities</dc:title>
  <dc:creator>Armando E</dc:creator>
  <cp:lastModifiedBy>Armando E</cp:lastModifiedBy>
  <cp:revision>20</cp:revision>
  <dcterms:created xsi:type="dcterms:W3CDTF">2017-05-26T02:27:05Z</dcterms:created>
  <dcterms:modified xsi:type="dcterms:W3CDTF">2023-03-05T01:15:44Z</dcterms:modified>
</cp:coreProperties>
</file>